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555" r:id="rId2"/>
    <p:sldId id="568" r:id="rId3"/>
    <p:sldId id="569" r:id="rId4"/>
    <p:sldId id="524" r:id="rId5"/>
    <p:sldId id="525" r:id="rId6"/>
    <p:sldId id="526" r:id="rId7"/>
    <p:sldId id="528" r:id="rId8"/>
    <p:sldId id="529" r:id="rId9"/>
    <p:sldId id="530" r:id="rId10"/>
    <p:sldId id="53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0408"/>
  </p:normalViewPr>
  <p:slideViewPr>
    <p:cSldViewPr snapToGrid="0" snapToObjects="1">
      <p:cViewPr varScale="1">
        <p:scale>
          <a:sx n="88" d="100"/>
          <a:sy n="88" d="100"/>
        </p:scale>
        <p:origin x="2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EFB380-BB9F-2242-8229-6ECF410C6261}" type="datetimeFigureOut">
              <a:rPr lang="en-US" smtClean="0"/>
              <a:t>9/28/21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FC0524-2EB9-4443-A64B-60E068CC3A2A}" type="slidenum">
              <a:rPr lang="en-US" smtClean="0"/>
              <a:t>‹#›</a:t>
            </a:fld>
            <a:endParaRPr lang="en-US"/>
          </a:p>
        </p:txBody>
      </p:sp>
    </p:spTree>
    <p:extLst>
      <p:ext uri="{BB962C8B-B14F-4D97-AF65-F5344CB8AC3E}">
        <p14:creationId xmlns:p14="http://schemas.microsoft.com/office/powerpoint/2010/main" val="3474367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In previous lectures, we’ve alluded to the idea of overfitting, </a:t>
            </a:r>
          </a:p>
          <a:p>
            <a:pPr marL="171450" indent="-171450">
              <a:buFontTx/>
              <a:buChar char="-"/>
            </a:pPr>
            <a:r>
              <a:rPr lang="en-US" dirty="0"/>
              <a:t>in which a model learns to maximize performance on the training set </a:t>
            </a:r>
          </a:p>
          <a:p>
            <a:pPr marL="171450" indent="-171450">
              <a:buFontTx/>
              <a:buChar char="-"/>
            </a:pPr>
            <a:r>
              <a:rPr lang="en-US" dirty="0"/>
              <a:t>by exploiting patterns that are unique to the training set </a:t>
            </a:r>
          </a:p>
          <a:p>
            <a:pPr marL="171450" indent="-171450">
              <a:buFontTx/>
              <a:buChar char="-"/>
            </a:pPr>
            <a:r>
              <a:rPr lang="en-US" dirty="0"/>
              <a:t>and not likely to be repeated in new, previously unseen data</a:t>
            </a:r>
          </a:p>
          <a:p>
            <a:pPr marL="171450" indent="-171450">
              <a:buFontTx/>
              <a:buChar char="-"/>
            </a:pPr>
            <a:endParaRPr lang="en-US" dirty="0"/>
          </a:p>
          <a:p>
            <a:pPr marL="171450" indent="-171450">
              <a:buFontTx/>
              <a:buChar char="-"/>
            </a:pPr>
            <a:r>
              <a:rPr lang="en-US" dirty="0"/>
              <a:t>In this lecture, we’ll explore this idea in more detail, </a:t>
            </a:r>
          </a:p>
          <a:p>
            <a:pPr marL="171450" indent="-171450">
              <a:buFontTx/>
              <a:buChar char="-"/>
            </a:pPr>
            <a:r>
              <a:rPr lang="en-US" dirty="0"/>
              <a:t>We'll see how, and why, we use proper model validation to avoid overfitting</a:t>
            </a:r>
          </a:p>
          <a:p>
            <a:pPr marL="171450" indent="-171450">
              <a:buFontTx/>
              <a:buChar char="-"/>
            </a:pPr>
            <a:r>
              <a:rPr lang="en-US" dirty="0"/>
              <a:t>And ensure our models will generalize – meaning they will perform well on data they haven’t seen before</a:t>
            </a:r>
          </a:p>
          <a:p>
            <a:pPr marL="171450" indent="-171450">
              <a:buFontTx/>
              <a:buChar char="-"/>
            </a:pPr>
            <a:endParaRPr lang="en-US" dirty="0"/>
          </a:p>
          <a:p>
            <a:pPr marL="171450" indent="-171450">
              <a:buFontTx/>
              <a:buChar char="-"/>
            </a:pPr>
            <a:r>
              <a:rPr lang="en-US" dirty="0"/>
              <a:t>By the end of this lecture, you should be able to define overfitting</a:t>
            </a:r>
          </a:p>
          <a:p>
            <a:pPr marL="171450" indent="-171450">
              <a:buFontTx/>
              <a:buChar char="-"/>
            </a:pPr>
            <a:r>
              <a:rPr lang="en-US" dirty="0"/>
              <a:t>describe the model development and validation process</a:t>
            </a:r>
          </a:p>
          <a:p>
            <a:pPr marL="171450" indent="-171450">
              <a:buFontTx/>
              <a:buChar char="-"/>
            </a:pPr>
            <a:r>
              <a:rPr lang="en-US" dirty="0"/>
              <a:t>And understand why it is necessary</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958645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a:t>
            </a:r>
          </a:p>
          <a:p>
            <a:r>
              <a:rPr lang="en-US" dirty="0"/>
              <a:t>Thanks and see you in the next lecture.</a:t>
            </a:r>
          </a:p>
        </p:txBody>
      </p:sp>
      <p:sp>
        <p:nvSpPr>
          <p:cNvPr id="4" name="Slide Number Placeholder 3"/>
          <p:cNvSpPr>
            <a:spLocks noGrp="1"/>
          </p:cNvSpPr>
          <p:nvPr>
            <p:ph type="sldNum" sz="quarter" idx="5"/>
          </p:nvPr>
        </p:nvSpPr>
        <p:spPr/>
        <p:txBody>
          <a:bodyPr/>
          <a:lstStyle/>
          <a:p>
            <a:fld id="{0CFC0524-2EB9-4443-A64B-60E068CC3A2A}" type="slidenum">
              <a:rPr lang="en-US" smtClean="0"/>
              <a:t>10</a:t>
            </a:fld>
            <a:endParaRPr lang="en-US"/>
          </a:p>
        </p:txBody>
      </p:sp>
    </p:spTree>
    <p:extLst>
      <p:ext uri="{BB962C8B-B14F-4D97-AF65-F5344CB8AC3E}">
        <p14:creationId xmlns:p14="http://schemas.microsoft.com/office/powerpoint/2010/main" val="2844079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previous lecture, we talked in detail about what makes a model good or bad</a:t>
            </a:r>
          </a:p>
          <a:p>
            <a:r>
              <a:rPr lang="en-US" dirty="0"/>
              <a:t>Intuitively, we said the model is good when its predictions are aligned with the outcomes</a:t>
            </a:r>
          </a:p>
          <a:p>
            <a:r>
              <a:rPr lang="en-US" dirty="0"/>
              <a:t>And to make that more precise – more mathematical – we need to think about the probability of the outcomes that were actually observed</a:t>
            </a:r>
          </a:p>
          <a:p>
            <a:r>
              <a:rPr lang="en-US" dirty="0"/>
              <a:t>Supposing our model were correct.</a:t>
            </a:r>
          </a:p>
          <a:p>
            <a:r>
              <a:rPr lang="en-US" dirty="0"/>
              <a:t>This is called the likelihood – and for us, a better model means a higher likelihood</a:t>
            </a:r>
          </a:p>
          <a:p>
            <a:endParaRPr lang="en-US" dirty="0"/>
          </a:p>
          <a:p>
            <a:r>
              <a:rPr lang="en-US" dirty="0"/>
              <a:t>Now, the highest possible likelihood for </a:t>
            </a:r>
            <a:r>
              <a:rPr lang="en-US" i="1" dirty="0"/>
              <a:t>any </a:t>
            </a:r>
            <a:r>
              <a:rPr lang="en-US" i="0" dirty="0"/>
              <a:t>model would be 1, meaning the observed outcomes were guaranteed supposing the model were true</a:t>
            </a:r>
          </a:p>
          <a:p>
            <a:r>
              <a:rPr lang="en-US" i="0" dirty="0"/>
              <a:t>But something doesn’t seem right about this – our experience tells us that this doesn’t align with reality, since there’s randomness in outcomes</a:t>
            </a:r>
          </a:p>
          <a:p>
            <a:endParaRPr lang="en-US" i="0" dirty="0"/>
          </a:p>
          <a:p>
            <a:r>
              <a:rPr lang="en-US" i="0" dirty="0"/>
              <a:t>And in most cases, this is beyond the capabilities of our models.</a:t>
            </a:r>
          </a:p>
          <a:p>
            <a:r>
              <a:rPr lang="en-US" i="0" dirty="0"/>
              <a:t>We might be able to adjust our parameters to get p_1 up to 1, for instance, but it’ll probably make predictions worse on some of our other patients</a:t>
            </a:r>
          </a:p>
          <a:p>
            <a:r>
              <a:rPr lang="en-US" i="0" dirty="0"/>
              <a:t>And we’re trying to make the best predictions we can, on average</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3937774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some situations in which it IS possible to make perfect predictions –</a:t>
            </a:r>
          </a:p>
          <a:p>
            <a:r>
              <a:rPr lang="en-US" dirty="0"/>
              <a:t>In other words, to predict for every patient that the observed outcome occurred with probability 1</a:t>
            </a:r>
          </a:p>
          <a:p>
            <a:endParaRPr lang="en-US" dirty="0"/>
          </a:p>
          <a:p>
            <a:r>
              <a:rPr lang="en-US" dirty="0"/>
              <a:t>It’s possible in logistic regression when the number of predictors is greater than the number of patients, or more generally, the number of cases</a:t>
            </a:r>
          </a:p>
          <a:p>
            <a:r>
              <a:rPr lang="en-US" dirty="0"/>
              <a:t>By extension, it’s also possible for multilayer </a:t>
            </a:r>
            <a:r>
              <a:rPr lang="en-US" dirty="0" err="1"/>
              <a:t>perceptrons</a:t>
            </a:r>
            <a:r>
              <a:rPr lang="en-US" dirty="0"/>
              <a:t> (i.e. neural network models), where the number of units in the final hidden layer is larger than the number of cases</a:t>
            </a:r>
          </a:p>
          <a:p>
            <a:r>
              <a:rPr lang="en-US" dirty="0"/>
              <a:t>Or more generally, models that have many more parameters than we have cases</a:t>
            </a:r>
          </a:p>
          <a:p>
            <a:endParaRPr lang="en-US" dirty="0"/>
          </a:p>
          <a:p>
            <a:r>
              <a:rPr lang="en-US" dirty="0"/>
              <a:t>Whatever the situation, when we get a model that behaves this way – again, this typically requires a large number of parameters, and often those parameters have to be very large in magnitude –</a:t>
            </a:r>
          </a:p>
          <a:p>
            <a:r>
              <a:rPr lang="en-US" dirty="0"/>
              <a:t>The model is perfectly tuned to the training set but not to reality, and it rarely performs very well on data it hasn’t yet seen before</a:t>
            </a:r>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40400043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 really like to have flexible models, because they can more accurately approximate the true relationship between the data and the labels, and in general, there’s not much reason for that relationship to be linear</a:t>
            </a:r>
          </a:p>
          <a:p>
            <a:r>
              <a:rPr lang="en-US" dirty="0"/>
              <a:t>So, for many problems, more flexible models give us better prediction performance</a:t>
            </a:r>
          </a:p>
          <a:p>
            <a:r>
              <a:rPr lang="en-US" dirty="0"/>
              <a:t>Here’s an example of a model that’s dividing the blue points from the red</a:t>
            </a:r>
          </a:p>
          <a:p>
            <a:endParaRPr lang="en-US" dirty="0"/>
          </a:p>
          <a:p>
            <a:r>
              <a:rPr lang="en-US" dirty="0"/>
              <a:t>A multilayer perceptron will solve this problem effectively – that is, with high accuracy – whereas logistic regression cannot, because the divider it places between the red points and blue points – the decision boundary, in other words – will always be linear</a:t>
            </a:r>
          </a:p>
        </p:txBody>
      </p:sp>
      <p:sp>
        <p:nvSpPr>
          <p:cNvPr id="4" name="Slide Number Placeholder 3"/>
          <p:cNvSpPr>
            <a:spLocks noGrp="1"/>
          </p:cNvSpPr>
          <p:nvPr>
            <p:ph type="sldNum" sz="quarter" idx="10"/>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1833812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it’s possible to have a model that’s too flexible –</a:t>
            </a:r>
          </a:p>
          <a:p>
            <a:r>
              <a:rPr lang="en-US" dirty="0"/>
              <a:t>In some cases, we can have a decision boundary that can bob and weave around the feature space as much as it needs to</a:t>
            </a:r>
          </a:p>
          <a:p>
            <a:r>
              <a:rPr lang="en-US" dirty="0"/>
              <a:t>To make perfect predictions on the training set</a:t>
            </a:r>
          </a:p>
          <a:p>
            <a:endParaRPr lang="en-US" dirty="0"/>
          </a:p>
          <a:p>
            <a:r>
              <a:rPr lang="en-US" dirty="0"/>
              <a:t>The green boundary is an example of this – we’d say it’s overfitted – whereas the black boundary seems like it’s probably doing a better job capturing the “real” relationship between the coordinates and the labels</a:t>
            </a:r>
          </a:p>
          <a:p>
            <a:endParaRPr lang="en-US" dirty="0"/>
          </a:p>
          <a:p>
            <a:r>
              <a:rPr lang="en-US" dirty="0"/>
              <a:t>Now, it’s worth commenting briefly on our intuition about this.</a:t>
            </a:r>
          </a:p>
          <a:p>
            <a:r>
              <a:rPr lang="en-US" dirty="0"/>
              <a:t>Part of that intuition comes from our belief – from experience – that data in the real-world are noisy</a:t>
            </a:r>
          </a:p>
          <a:p>
            <a:endParaRPr lang="en-US" dirty="0"/>
          </a:p>
          <a:p>
            <a:r>
              <a:rPr lang="en-US" dirty="0"/>
              <a:t>And so when we look at this plot, our prior beliefs lead us to look for a simple, clear pattern… with some noise added</a:t>
            </a:r>
          </a:p>
          <a:p>
            <a:r>
              <a:rPr lang="en-US" dirty="0"/>
              <a:t>When we see a red point sandwiched between a bunch of blue points, we tend to think – and usually rightly so – that if another point appeared right next to it, it’d likely be blue</a:t>
            </a:r>
          </a:p>
          <a:p>
            <a:endParaRPr lang="en-US" dirty="0"/>
          </a:p>
          <a:p>
            <a:r>
              <a:rPr lang="en-US" dirty="0"/>
              <a:t>Now, it’s possible that our intuitions are wrong – it’s possible that the green boundary is actually best</a:t>
            </a:r>
          </a:p>
          <a:p>
            <a:r>
              <a:rPr lang="en-US" dirty="0"/>
              <a:t>How can we know for sure?</a:t>
            </a:r>
          </a:p>
          <a:p>
            <a:r>
              <a:rPr lang="en-US" dirty="0"/>
              <a:t>We can evaluate both boundaries on new data – data that wasn’t used to develop the boundary</a:t>
            </a:r>
          </a:p>
          <a:p>
            <a:endParaRPr lang="en-US" dirty="0"/>
          </a:p>
          <a:p>
            <a:r>
              <a:rPr lang="en-US" dirty="0"/>
              <a:t>This is what we do in machine learning.</a:t>
            </a:r>
          </a:p>
          <a:p>
            <a:r>
              <a:rPr lang="en-US" dirty="0"/>
              <a:t>If the boundary does a good job capturing the true relationship between predictors and labels, it’ll generalize well to new data – data it hasn’t yet seen before</a:t>
            </a:r>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31482883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another example of overfitting – and as a reminder that overfitting isn’t limited to classification problems – let’s consider possible polynomials we might fit to these observations</a:t>
            </a:r>
          </a:p>
        </p:txBody>
      </p:sp>
      <p:sp>
        <p:nvSpPr>
          <p:cNvPr id="4" name="Slide Number Placeholder 3"/>
          <p:cNvSpPr>
            <a:spLocks noGrp="1"/>
          </p:cNvSpPr>
          <p:nvPr>
            <p:ph type="sldNum" sz="quarter" idx="5"/>
          </p:nvPr>
        </p:nvSpPr>
        <p:spPr/>
        <p:txBody>
          <a:bodyPr/>
          <a:lstStyle/>
          <a:p>
            <a:fld id="{0CFC0524-2EB9-4443-A64B-60E068CC3A2A}" type="slidenum">
              <a:rPr lang="en-US" smtClean="0"/>
              <a:t>6</a:t>
            </a:fld>
            <a:endParaRPr lang="en-US"/>
          </a:p>
        </p:txBody>
      </p:sp>
    </p:spTree>
    <p:extLst>
      <p:ext uri="{BB962C8B-B14F-4D97-AF65-F5344CB8AC3E}">
        <p14:creationId xmlns:p14="http://schemas.microsoft.com/office/powerpoint/2010/main" val="2899798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have a line of best fit</a:t>
            </a:r>
          </a:p>
          <a:p>
            <a:r>
              <a:rPr lang="en-US" dirty="0"/>
              <a:t>In the middle, we have a 3</a:t>
            </a:r>
            <a:r>
              <a:rPr lang="en-US" baseline="30000" dirty="0"/>
              <a:t>rd</a:t>
            </a:r>
            <a:r>
              <a:rPr lang="en-US" dirty="0"/>
              <a:t> order polynomial, which seems to give us a good balance – it fits the training data well – better than the linear model -- but not perfectly</a:t>
            </a:r>
          </a:p>
          <a:p>
            <a:endParaRPr lang="en-US" dirty="0"/>
          </a:p>
          <a:p>
            <a:r>
              <a:rPr lang="en-US" dirty="0"/>
              <a:t>Finally, on the right, you should be yelling that we're overfitting – here we have an 8</a:t>
            </a:r>
            <a:r>
              <a:rPr lang="en-US" baseline="30000" dirty="0"/>
              <a:t>th</a:t>
            </a:r>
            <a:r>
              <a:rPr lang="en-US" dirty="0"/>
              <a:t> order polynomial fitted to just 8 data points</a:t>
            </a:r>
          </a:p>
          <a:p>
            <a:r>
              <a:rPr lang="en-US" dirty="0"/>
              <a:t>In this case we have more model parameters than data points, and as a result, we’re able to fit the points perfectly</a:t>
            </a:r>
          </a:p>
          <a:p>
            <a:r>
              <a:rPr lang="en-US" dirty="0"/>
              <a:t>This model seems to be far too flexible – it works well on these points, because it was designed to work well on those points, but it’s hard to imagine it would make accurate predictions for new observations</a:t>
            </a:r>
          </a:p>
          <a:p>
            <a:endParaRPr lang="en-US" dirty="0"/>
          </a:p>
          <a:p>
            <a:r>
              <a:rPr lang="en-US" dirty="0"/>
              <a:t>To know for sure, we can actually try it – we can check how well all of them perform on some new observations</a:t>
            </a:r>
          </a:p>
          <a:p>
            <a:r>
              <a:rPr lang="en-US" dirty="0"/>
              <a:t>And then we can choose whichever one of these models performs best</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4118615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so important that it’s formalized in the concepts of training set, validation set, and test set, as we’ve discussed</a:t>
            </a:r>
          </a:p>
          <a:p>
            <a:r>
              <a:rPr lang="en-US" dirty="0"/>
              <a:t>The training set and validation set are used repeatedly when developing a model</a:t>
            </a:r>
          </a:p>
          <a:p>
            <a:endParaRPr lang="en-US" dirty="0"/>
          </a:p>
          <a:p>
            <a:r>
              <a:rPr lang="en-US" dirty="0"/>
              <a:t>We directly tune model parameters on the training set, and then we use the validation set to estimate generalization performance – in other words, to estimate whether we’ve overfitted</a:t>
            </a:r>
          </a:p>
          <a:p>
            <a:r>
              <a:rPr lang="en-US" dirty="0"/>
              <a:t>The validation set can be used in the process in a number of ways</a:t>
            </a:r>
          </a:p>
          <a:p>
            <a:r>
              <a:rPr lang="en-US" dirty="0"/>
              <a:t>We can use it to choose between models</a:t>
            </a:r>
          </a:p>
          <a:p>
            <a:r>
              <a:rPr lang="en-US" dirty="0"/>
              <a:t>Or to decide on hyperparameters – these are characteristics of the model that we fix prior to training, such as the number and size of the hidden layers in a multilayer perceptron</a:t>
            </a:r>
          </a:p>
          <a:p>
            <a:r>
              <a:rPr lang="en-US" dirty="0"/>
              <a:t>A very common hyperparameter is the regularization strength – in other words, how strongly we’re penalizing large model parameters</a:t>
            </a:r>
          </a:p>
          <a:p>
            <a:r>
              <a:rPr lang="en-US" dirty="0"/>
              <a:t>Regularization helps prevent overfitting, but it also makes our model less flexible, so we can use the validation set to help us figure out how strongly we should regularize</a:t>
            </a:r>
          </a:p>
          <a:p>
            <a:endParaRPr lang="en-US" dirty="0"/>
          </a:p>
          <a:p>
            <a:r>
              <a:rPr lang="en-US" dirty="0"/>
              <a:t>Importantly, by the time we’re done with our iterative model development process, we’re likely to be overfitted to the validation set – we’ve tweaked our model so many times on that</a:t>
            </a:r>
          </a:p>
          <a:p>
            <a:r>
              <a:rPr lang="en-US" dirty="0"/>
              <a:t>Validation set that it’s no longer giving us a fair estimate of generalization performance</a:t>
            </a:r>
          </a:p>
          <a:p>
            <a:endParaRPr lang="en-US" dirty="0"/>
          </a:p>
          <a:p>
            <a:r>
              <a:rPr lang="en-US" dirty="0"/>
              <a:t>That’s why it’s so important to estimate performance on data that hasn’t been seen before</a:t>
            </a:r>
          </a:p>
          <a:p>
            <a:r>
              <a:rPr lang="en-US" dirty="0"/>
              <a:t>Our goal is to never use the test set, in any way, until we’ve settled on a final model</a:t>
            </a:r>
          </a:p>
          <a:p>
            <a:r>
              <a:rPr lang="en-US" dirty="0"/>
              <a:t>If we cheat by evaluating on the test set during model development, we’re no longer getting an unbiased estimate of performance</a:t>
            </a:r>
          </a:p>
        </p:txBody>
      </p:sp>
      <p:sp>
        <p:nvSpPr>
          <p:cNvPr id="4" name="Slide Number Placeholder 3"/>
          <p:cNvSpPr>
            <a:spLocks noGrp="1"/>
          </p:cNvSpPr>
          <p:nvPr>
            <p:ph type="sldNum" sz="quarter" idx="5"/>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472995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important way to use the validation set, which is very common when training neural networks,</a:t>
            </a:r>
          </a:p>
          <a:p>
            <a:r>
              <a:rPr lang="en-US" dirty="0"/>
              <a:t>Is to monitor performance on the validation set repeatedly during training</a:t>
            </a:r>
          </a:p>
          <a:p>
            <a:endParaRPr lang="en-US" dirty="0"/>
          </a:p>
          <a:p>
            <a:r>
              <a:rPr lang="en-US" dirty="0"/>
              <a:t>As long as performance on the validation set is improving, we keep fine-tuning our model’s parameters by following the gradient of the loss</a:t>
            </a:r>
          </a:p>
          <a:p>
            <a:r>
              <a:rPr lang="en-US" dirty="0"/>
              <a:t>But when validation performance starts getting worse, we’re overfitting, so we stop training and lock in our current model parameters</a:t>
            </a:r>
          </a:p>
          <a:p>
            <a:endParaRPr lang="en-US" dirty="0"/>
          </a:p>
          <a:p>
            <a:r>
              <a:rPr lang="en-US" dirty="0"/>
              <a:t>Using the validation set in this way is called “early stopping”, and we’ll use it when training our neural network models both in scikit-learn and in </a:t>
            </a:r>
            <a:r>
              <a:rPr lang="en-US" dirty="0" err="1"/>
              <a:t>tensorflow</a:t>
            </a:r>
            <a:endParaRPr lang="en-US" dirty="0"/>
          </a:p>
        </p:txBody>
      </p:sp>
      <p:sp>
        <p:nvSpPr>
          <p:cNvPr id="4" name="Slide Number Placeholder 3"/>
          <p:cNvSpPr>
            <a:spLocks noGrp="1"/>
          </p:cNvSpPr>
          <p:nvPr>
            <p:ph type="sldNum" sz="quarter" idx="5"/>
          </p:nvPr>
        </p:nvSpPr>
        <p:spPr/>
        <p:txBody>
          <a:bodyPr/>
          <a:lstStyle/>
          <a:p>
            <a:fld id="{0CFC0524-2EB9-4443-A64B-60E068CC3A2A}" type="slidenum">
              <a:rPr lang="en-US" smtClean="0"/>
              <a:t>9</a:t>
            </a:fld>
            <a:endParaRPr lang="en-US"/>
          </a:p>
        </p:txBody>
      </p:sp>
    </p:spTree>
    <p:extLst>
      <p:ext uri="{BB962C8B-B14F-4D97-AF65-F5344CB8AC3E}">
        <p14:creationId xmlns:p14="http://schemas.microsoft.com/office/powerpoint/2010/main" val="22252993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332A-99F3-BB45-9159-32E3C913F39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6D75F-7275-3C41-96BF-27C1CEFF53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A8554A-6799-2943-AB72-57D215BA3510}"/>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AE550026-8802-AE44-9059-5642B6265B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441A9-78D4-614E-B2EC-460741C99DBB}"/>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2669991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9831-B011-5547-90A5-AB9CCDB790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1DA7A7-F984-594F-8926-590B7F9B93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A9FC8-7B15-9344-B381-5FC45A842A4A}"/>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CD46F7EC-DF69-9441-B7EF-AC7AB3A9EA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0162C-07E8-744B-ACB5-E5807571C5AB}"/>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32592641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DB7FCA-D979-594D-880A-8054E9B4A4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75FE15-9FAF-5F40-A80B-BF5D25EB81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1C1464-597A-2E47-8B26-A510681F0609}"/>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726CD8E5-1D5F-6F4E-8AC3-BB6AA8FC6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DA16C7-5478-D24A-BEED-9A38287E93E3}"/>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1007304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B19BA-D398-434F-A65F-CB9883BA5A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0508C-5811-2A46-B198-F9185BADCA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DFF06E-30D0-6647-A451-D0D2E911E715}"/>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044F0683-E625-994A-9305-685EC28652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CABBF7-37CB-314F-A954-47F18897BE8A}"/>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1067098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316A5-C75F-2840-8A6E-01BEBA824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05368C8-980B-D341-8AB0-7BB5620029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6431E7-E003-084E-B9C9-A35C36966525}"/>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CF867EA3-FA95-1041-9DB9-3ABD53F4F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58CE77-E57A-C94A-B61D-60711375F58D}"/>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3900940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A59E1-2C4B-914C-A817-8B8E7A9E13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BCD96F-BBF1-ED4B-99CE-20292EB69D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C4420BF-6C3A-0E41-8312-A94D182519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0A118C-7029-3346-9176-AB3B9F2BFC0A}"/>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6" name="Footer Placeholder 5">
            <a:extLst>
              <a:ext uri="{FF2B5EF4-FFF2-40B4-BE49-F238E27FC236}">
                <a16:creationId xmlns:a16="http://schemas.microsoft.com/office/drawing/2014/main" id="{320A83C3-FAEE-634A-9C1F-CF7E3A9C8A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537A6B-10BD-324E-9DAD-54D49FE81975}"/>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647687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6F18-4193-F74E-9E87-92F3045C1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84D27-8C31-6D43-B662-03A7BEFD04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5DF66E-6746-8B43-A441-B1A92B4CB5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8C3489-9B4C-1A4B-9792-72D746D35C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2E25EA-EAD9-B842-9F04-D1133D974D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D4F621-B90E-B04D-B7A8-149FA1350980}"/>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8" name="Footer Placeholder 7">
            <a:extLst>
              <a:ext uri="{FF2B5EF4-FFF2-40B4-BE49-F238E27FC236}">
                <a16:creationId xmlns:a16="http://schemas.microsoft.com/office/drawing/2014/main" id="{92B0BFE2-D51F-B342-8271-FC07A1277D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61C7F6-2C32-CA44-8154-1A70F55C6F48}"/>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36345884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AFC05-7F00-D140-AFB3-761634E1AF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FA0918-FBAF-8E4A-BE90-FE67D84CA810}"/>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4" name="Footer Placeholder 3">
            <a:extLst>
              <a:ext uri="{FF2B5EF4-FFF2-40B4-BE49-F238E27FC236}">
                <a16:creationId xmlns:a16="http://schemas.microsoft.com/office/drawing/2014/main" id="{29B51F2A-F9B2-8445-A998-9BDA786356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77709E8-2547-804A-9ED9-AA083F263BB0}"/>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217218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229167-C2BD-854D-8F3B-166D45CADFA4}"/>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3" name="Footer Placeholder 2">
            <a:extLst>
              <a:ext uri="{FF2B5EF4-FFF2-40B4-BE49-F238E27FC236}">
                <a16:creationId xmlns:a16="http://schemas.microsoft.com/office/drawing/2014/main" id="{82E89D7F-6829-2746-9F84-15DC0676D2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DADDFD5-27BD-E84B-B5F4-CFDE252C91E6}"/>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4181219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20FB4-DC6B-A14E-B2E7-EE293AD33B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66584C-2005-FC44-B236-C17E044C1C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3CEF7F-E065-D24C-97D9-67D5EE3AEC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198357-A545-8249-AC33-EA25EC8568AC}"/>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6" name="Footer Placeholder 5">
            <a:extLst>
              <a:ext uri="{FF2B5EF4-FFF2-40B4-BE49-F238E27FC236}">
                <a16:creationId xmlns:a16="http://schemas.microsoft.com/office/drawing/2014/main" id="{9FF32097-18BD-7E47-B7CB-E735320204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8C3056-E4D0-834C-B65C-91821FB5A0DA}"/>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3275939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438F-42CE-DE4D-9FA4-3CF0C6ADC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6FA798C-295B-8145-B187-A7AE1027AE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A47CB9-F940-C545-80BA-3EB78880CD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ED951D-9EC0-ED49-8492-3B810F0E191B}"/>
              </a:ext>
            </a:extLst>
          </p:cNvPr>
          <p:cNvSpPr>
            <a:spLocks noGrp="1"/>
          </p:cNvSpPr>
          <p:nvPr>
            <p:ph type="dt" sz="half" idx="10"/>
          </p:nvPr>
        </p:nvSpPr>
        <p:spPr/>
        <p:txBody>
          <a:bodyPr/>
          <a:lstStyle/>
          <a:p>
            <a:fld id="{54682AF1-A39C-494C-8362-C2DE8491DEAF}" type="datetimeFigureOut">
              <a:rPr lang="en-US" smtClean="0"/>
              <a:t>9/28/21</a:t>
            </a:fld>
            <a:endParaRPr lang="en-US"/>
          </a:p>
        </p:txBody>
      </p:sp>
      <p:sp>
        <p:nvSpPr>
          <p:cNvPr id="6" name="Footer Placeholder 5">
            <a:extLst>
              <a:ext uri="{FF2B5EF4-FFF2-40B4-BE49-F238E27FC236}">
                <a16:creationId xmlns:a16="http://schemas.microsoft.com/office/drawing/2014/main" id="{BAC7F0FC-5B60-5E44-8DED-DB04CA9F4B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C3C5ADC-87B7-384C-BB55-990B16BC77C6}"/>
              </a:ext>
            </a:extLst>
          </p:cNvPr>
          <p:cNvSpPr>
            <a:spLocks noGrp="1"/>
          </p:cNvSpPr>
          <p:nvPr>
            <p:ph type="sldNum" sz="quarter" idx="12"/>
          </p:nvPr>
        </p:nvSpPr>
        <p:spPr/>
        <p:txBody>
          <a:bodyPr/>
          <a:lstStyle/>
          <a:p>
            <a:fld id="{433DD590-F893-D742-9CFB-15BFC486E2A9}" type="slidenum">
              <a:rPr lang="en-US" smtClean="0"/>
              <a:t>‹#›</a:t>
            </a:fld>
            <a:endParaRPr lang="en-US"/>
          </a:p>
        </p:txBody>
      </p:sp>
    </p:spTree>
    <p:extLst>
      <p:ext uri="{BB962C8B-B14F-4D97-AF65-F5344CB8AC3E}">
        <p14:creationId xmlns:p14="http://schemas.microsoft.com/office/powerpoint/2010/main" val="2173909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2F3F4-A5BF-1349-BD91-1A858BFD96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8EE67F-FE65-6547-BF87-FA3657B59B6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3F3AD9-D631-9148-8F43-D92A478A76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682AF1-A39C-494C-8362-C2DE8491DEAF}" type="datetimeFigureOut">
              <a:rPr lang="en-US" smtClean="0"/>
              <a:t>9/28/21</a:t>
            </a:fld>
            <a:endParaRPr lang="en-US"/>
          </a:p>
        </p:txBody>
      </p:sp>
      <p:sp>
        <p:nvSpPr>
          <p:cNvPr id="5" name="Footer Placeholder 4">
            <a:extLst>
              <a:ext uri="{FF2B5EF4-FFF2-40B4-BE49-F238E27FC236}">
                <a16:creationId xmlns:a16="http://schemas.microsoft.com/office/drawing/2014/main" id="{62E9B1EE-ED1E-E44B-91CB-05D0FC2291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673D4B5-A730-6146-9BD7-349A40C2B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3DD590-F893-D742-9CFB-15BFC486E2A9}" type="slidenum">
              <a:rPr lang="en-US" smtClean="0"/>
              <a:t>‹#›</a:t>
            </a:fld>
            <a:endParaRPr lang="en-US"/>
          </a:p>
        </p:txBody>
      </p:sp>
    </p:spTree>
    <p:extLst>
      <p:ext uri="{BB962C8B-B14F-4D97-AF65-F5344CB8AC3E}">
        <p14:creationId xmlns:p14="http://schemas.microsoft.com/office/powerpoint/2010/main" val="3941635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2.tiff"/><Relationship Id="rId4" Type="http://schemas.openxmlformats.org/officeDocument/2006/relationships/notesSlide" Target="../notesSlides/notesSlide2.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0.png"/><Relationship Id="rId5" Type="http://schemas.openxmlformats.org/officeDocument/2006/relationships/image" Target="../media/image2.tif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8.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1.emf"/><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25.png"/><Relationship Id="rId26" Type="http://schemas.openxmlformats.org/officeDocument/2006/relationships/image" Target="../media/image33.png"/><Relationship Id="rId39" Type="http://schemas.openxmlformats.org/officeDocument/2006/relationships/image" Target="../media/image5.png"/><Relationship Id="rId21" Type="http://schemas.openxmlformats.org/officeDocument/2006/relationships/image" Target="../media/image28.png"/><Relationship Id="rId34" Type="http://schemas.openxmlformats.org/officeDocument/2006/relationships/image" Target="../media/image41.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38" Type="http://schemas.openxmlformats.org/officeDocument/2006/relationships/image" Target="../media/image45.png"/><Relationship Id="rId2" Type="http://schemas.openxmlformats.org/officeDocument/2006/relationships/audio" Target="../media/media8.m4a"/><Relationship Id="rId16" Type="http://schemas.openxmlformats.org/officeDocument/2006/relationships/image" Target="../media/image23.png"/><Relationship Id="rId20" Type="http://schemas.openxmlformats.org/officeDocument/2006/relationships/image" Target="../media/image27.png"/><Relationship Id="rId29" Type="http://schemas.openxmlformats.org/officeDocument/2006/relationships/image" Target="../media/image36.png"/><Relationship Id="rId1" Type="http://schemas.microsoft.com/office/2007/relationships/media" Target="../media/media8.m4a"/><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png"/><Relationship Id="rId32" Type="http://schemas.openxmlformats.org/officeDocument/2006/relationships/image" Target="../media/image39.png"/><Relationship Id="rId37" Type="http://schemas.openxmlformats.org/officeDocument/2006/relationships/image" Target="../media/image44.pn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png"/><Relationship Id="rId36" Type="http://schemas.openxmlformats.org/officeDocument/2006/relationships/image" Target="../media/image43.png"/><Relationship Id="rId10" Type="http://schemas.openxmlformats.org/officeDocument/2006/relationships/image" Target="../media/image17.pn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notesSlide" Target="../notesSlides/notesSlide8.xml"/><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image" Target="../media/image29.png"/><Relationship Id="rId27" Type="http://schemas.openxmlformats.org/officeDocument/2006/relationships/image" Target="../media/image34.png"/><Relationship Id="rId30" Type="http://schemas.openxmlformats.org/officeDocument/2006/relationships/image" Target="../media/image37.png"/><Relationship Id="rId35" Type="http://schemas.openxmlformats.org/officeDocument/2006/relationships/image" Target="../media/image42.png"/><Relationship Id="rId8" Type="http://schemas.openxmlformats.org/officeDocument/2006/relationships/image" Target="../media/image15.png"/><Relationship Id="rId3"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2.emf"/><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1"/>
            <a:ext cx="10363200" cy="3189721"/>
          </a:xfrm>
        </p:spPr>
        <p:txBody>
          <a:bodyPr>
            <a:normAutofit/>
          </a:bodyPr>
          <a:lstStyle/>
          <a:p>
            <a:pPr>
              <a:spcAft>
                <a:spcPts val="1200"/>
              </a:spcAft>
            </a:pPr>
            <a:r>
              <a:rPr lang="en-US" dirty="0"/>
              <a:t>Overfitting</a:t>
            </a:r>
            <a:br>
              <a:rPr lang="en-US" dirty="0"/>
            </a:b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dirty="0"/>
          </a:p>
          <a:p>
            <a:r>
              <a:rPr lang="en-US" dirty="0"/>
              <a:t>Matthew Engelhard</a:t>
            </a:r>
          </a:p>
        </p:txBody>
      </p:sp>
      <p:pic>
        <p:nvPicPr>
          <p:cNvPr id="6" name="Video 5">
            <a:hlinkClick r:id="" action="ppaction://media"/>
            <a:extLst>
              <a:ext uri="{FF2B5EF4-FFF2-40B4-BE49-F238E27FC236}">
                <a16:creationId xmlns:a16="http://schemas.microsoft.com/office/drawing/2014/main" id="{E9DADFF7-84DC-C844-806B-C6F0571AAB9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797466016"/>
      </p:ext>
    </p:extLst>
  </p:cSld>
  <p:clrMapOvr>
    <a:masterClrMapping/>
  </p:clrMapOvr>
  <mc:AlternateContent xmlns:mc="http://schemas.openxmlformats.org/markup-compatibility/2006">
    <mc:Choice xmlns:p14="http://schemas.microsoft.com/office/powerpoint/2010/main" Requires="p14">
      <p:transition spd="slow" p14:dur="2000" advTm="38374"/>
    </mc:Choice>
    <mc:Fallback>
      <p:transition spd="slow" advTm="38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A9ED4-AB96-CE44-B7ED-A86395A7AC4F}"/>
              </a:ext>
            </a:extLst>
          </p:cNvPr>
          <p:cNvSpPr>
            <a:spLocks noGrp="1"/>
          </p:cNvSpPr>
          <p:nvPr>
            <p:ph type="title"/>
          </p:nvPr>
        </p:nvSpPr>
        <p:spPr/>
        <p:txBody>
          <a:bodyPr>
            <a:normAutofit/>
          </a:bodyPr>
          <a:lstStyle/>
          <a:p>
            <a:r>
              <a:rPr lang="en-US" sz="4267" dirty="0"/>
              <a:t>Conclusions</a:t>
            </a:r>
          </a:p>
        </p:txBody>
      </p:sp>
      <p:sp>
        <p:nvSpPr>
          <p:cNvPr id="3" name="Content Placeholder 2">
            <a:extLst>
              <a:ext uri="{FF2B5EF4-FFF2-40B4-BE49-F238E27FC236}">
                <a16:creationId xmlns:a16="http://schemas.microsoft.com/office/drawing/2014/main" id="{A9D91100-1397-D54D-9629-4B5F4400E555}"/>
              </a:ext>
            </a:extLst>
          </p:cNvPr>
          <p:cNvSpPr>
            <a:spLocks noGrp="1"/>
          </p:cNvSpPr>
          <p:nvPr>
            <p:ph idx="1"/>
          </p:nvPr>
        </p:nvSpPr>
        <p:spPr/>
        <p:txBody>
          <a:bodyPr>
            <a:normAutofit/>
          </a:bodyPr>
          <a:lstStyle/>
          <a:p>
            <a:r>
              <a:rPr lang="en-US" dirty="0"/>
              <a:t>Greater model complexity is often, but not always, advantageous</a:t>
            </a:r>
          </a:p>
          <a:p>
            <a:endParaRPr lang="en-US" dirty="0"/>
          </a:p>
          <a:p>
            <a:r>
              <a:rPr lang="en-US" dirty="0"/>
              <a:t>Overfitting refers to learning and exploiting patterns in the training set that are not repeated in a new sample, including the validation and test sets</a:t>
            </a:r>
          </a:p>
          <a:p>
            <a:endParaRPr lang="en-US" dirty="0"/>
          </a:p>
          <a:p>
            <a:r>
              <a:rPr lang="en-US" dirty="0"/>
              <a:t>Proper model validation is critical to estimate real-world performance and mitigate overfitting</a:t>
            </a:r>
          </a:p>
        </p:txBody>
      </p:sp>
      <p:pic>
        <p:nvPicPr>
          <p:cNvPr id="5" name="Audio 4">
            <a:hlinkClick r:id="" action="ppaction://media"/>
            <a:extLst>
              <a:ext uri="{FF2B5EF4-FFF2-40B4-BE49-F238E27FC236}">
                <a16:creationId xmlns:a16="http://schemas.microsoft.com/office/drawing/2014/main" id="{05E0C6CF-3420-8047-BA93-2AC05521967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14329566"/>
      </p:ext>
    </p:extLst>
  </p:cSld>
  <p:clrMapOvr>
    <a:masterClrMapping/>
  </p:clrMapOvr>
  <mc:AlternateContent xmlns:mc="http://schemas.openxmlformats.org/markup-compatibility/2006">
    <mc:Choice xmlns:p14="http://schemas.microsoft.com/office/powerpoint/2010/main" Requires="p14">
      <p:transition spd="slow" p14:dur="2000" advTm="28378"/>
    </mc:Choice>
    <mc:Fallback>
      <p:transition spd="slow" advTm="2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0" y="278936"/>
            <a:ext cx="12192000" cy="1143000"/>
          </a:xfrm>
        </p:spPr>
        <p:txBody>
          <a:bodyPr>
            <a:noAutofit/>
          </a:bodyPr>
          <a:lstStyle/>
          <a:p>
            <a:pPr algn="ctr"/>
            <a:r>
              <a:rPr lang="en-US" sz="3733" dirty="0"/>
              <a:t>Recall: improving one prediction may worsen another</a:t>
            </a:r>
          </a:p>
        </p:txBody>
      </p:sp>
      <p:pic>
        <p:nvPicPr>
          <p:cNvPr id="34" name="Picture 33">
            <a:extLst>
              <a:ext uri="{FF2B5EF4-FFF2-40B4-BE49-F238E27FC236}">
                <a16:creationId xmlns:a16="http://schemas.microsoft.com/office/drawing/2014/main" id="{83BEDD96-85BF-7449-B63F-953D36DC0FF2}"/>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35" name="Picture 34">
            <a:extLst>
              <a:ext uri="{FF2B5EF4-FFF2-40B4-BE49-F238E27FC236}">
                <a16:creationId xmlns:a16="http://schemas.microsoft.com/office/drawing/2014/main" id="{2F44DD32-24C4-0345-967A-3FE6C59891F8}"/>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36" name="Picture 35">
            <a:extLst>
              <a:ext uri="{FF2B5EF4-FFF2-40B4-BE49-F238E27FC236}">
                <a16:creationId xmlns:a16="http://schemas.microsoft.com/office/drawing/2014/main" id="{6E6BC822-96D9-1548-907E-FD0BD3F07E15}"/>
              </a:ext>
            </a:extLst>
          </p:cNvPr>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8977087-093D-004B-9D07-32050285E780}"/>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37" name="TextBox 36">
                <a:extLst>
                  <a:ext uri="{FF2B5EF4-FFF2-40B4-BE49-F238E27FC236}">
                    <a16:creationId xmlns:a16="http://schemas.microsoft.com/office/drawing/2014/main" id="{F8977087-093D-004B-9D07-32050285E780}"/>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6"/>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7AB6228-73E8-814F-8713-6E1AD95315DA}"/>
                  </a:ext>
                </a:extLst>
              </p:cNvPr>
              <p:cNvSpPr txBox="1"/>
              <p:nvPr/>
            </p:nvSpPr>
            <p:spPr>
              <a:xfrm>
                <a:off x="5457303" y="1694113"/>
                <a:ext cx="5970096"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38" name="TextBox 37">
                <a:extLst>
                  <a:ext uri="{FF2B5EF4-FFF2-40B4-BE49-F238E27FC236}">
                    <a16:creationId xmlns:a16="http://schemas.microsoft.com/office/drawing/2014/main" id="{D7AB6228-73E8-814F-8713-6E1AD95315DA}"/>
                  </a:ext>
                </a:extLst>
              </p:cNvPr>
              <p:cNvSpPr txBox="1">
                <a:spLocks noRot="1" noChangeAspect="1" noMove="1" noResize="1" noEditPoints="1" noAdjustHandles="1" noChangeArrowheads="1" noChangeShapeType="1" noTextEdit="1"/>
              </p:cNvSpPr>
              <p:nvPr/>
            </p:nvSpPr>
            <p:spPr>
              <a:xfrm>
                <a:off x="5457303" y="1694113"/>
                <a:ext cx="5970096" cy="584775"/>
              </a:xfrm>
              <a:prstGeom prst="rect">
                <a:avLst/>
              </a:prstGeom>
              <a:blipFill>
                <a:blip r:embed="rId7"/>
                <a:stretch>
                  <a:fillRect l="-847" b="-12766"/>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382BF3D5-63FB-6F44-AC3E-6A256441499F}"/>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41318D-0C69-1547-94BA-CC5059910725}"/>
                  </a:ext>
                </a:extLst>
              </p:cNvPr>
              <p:cNvSpPr txBox="1"/>
              <p:nvPr/>
            </p:nvSpPr>
            <p:spPr>
              <a:xfrm>
                <a:off x="735108" y="1694113"/>
                <a:ext cx="3935053" cy="4524315"/>
              </a:xfrm>
              <a:prstGeom prst="rect">
                <a:avLst/>
              </a:prstGeom>
              <a:noFill/>
            </p:spPr>
            <p:txBody>
              <a:bodyPr wrap="square" rtlCol="0">
                <a:spAutoFit/>
              </a:bodyPr>
              <a:lstStyle/>
              <a:p>
                <a:pPr marL="507974" indent="-507974">
                  <a:buFont typeface="Arial" panose="020B0604020202020204" pitchFamily="34" charset="0"/>
                  <a:buChar char="•"/>
                </a:pPr>
                <a:r>
                  <a:rPr lang="en-US" sz="2400" dirty="0"/>
                  <a:t>Suppose we predict:</a:t>
                </a:r>
              </a:p>
              <a:p>
                <a:pPr marL="1320674" lvl="1" indent="-507974">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1</m:t>
                        </m:r>
                      </m:sub>
                    </m:sSub>
                    <m:r>
                      <a:rPr lang="en-US" sz="2400" i="1" dirty="0">
                        <a:latin typeface="Cambria Math" panose="02040503050406030204" pitchFamily="18" charset="0"/>
                      </a:rPr>
                      <m:t>=.8</m:t>
                    </m:r>
                  </m:oMath>
                </a14:m>
                <a:endParaRPr lang="en-US" sz="2400" i="1" dirty="0">
                  <a:latin typeface="Cambria Math" panose="02040503050406030204" pitchFamily="18" charset="0"/>
                </a:endParaRPr>
              </a:p>
              <a:p>
                <a:pPr marL="1320674" lvl="1" indent="-507974">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2</m:t>
                        </m:r>
                      </m:sub>
                    </m:sSub>
                    <m:r>
                      <a:rPr lang="en-US" sz="2400" i="1" dirty="0">
                        <a:latin typeface="Cambria Math" panose="02040503050406030204" pitchFamily="18" charset="0"/>
                      </a:rPr>
                      <m:t>=.3</m:t>
                    </m:r>
                  </m:oMath>
                </a14:m>
                <a:endParaRPr lang="en-US" sz="2400" i="1" dirty="0">
                  <a:latin typeface="Cambria Math" panose="02040503050406030204" pitchFamily="18" charset="0"/>
                </a:endParaRPr>
              </a:p>
              <a:p>
                <a:pPr marL="1320674" lvl="1" indent="-507974">
                  <a:buFont typeface="Arial" panose="020B0604020202020204" pitchFamily="34" charset="0"/>
                  <a:buChar char="•"/>
                </a:pP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𝑝</m:t>
                        </m:r>
                      </m:e>
                      <m:sub>
                        <m:r>
                          <a:rPr lang="en-US" sz="2400" i="1" dirty="0">
                            <a:latin typeface="Cambria Math" panose="02040503050406030204" pitchFamily="18" charset="0"/>
                          </a:rPr>
                          <m:t>3</m:t>
                        </m:r>
                      </m:sub>
                    </m:sSub>
                    <m:r>
                      <a:rPr lang="en-US" sz="2400" i="1" dirty="0">
                        <a:latin typeface="Cambria Math" panose="02040503050406030204" pitchFamily="18" charset="0"/>
                      </a:rPr>
                      <m:t>=.1</m:t>
                    </m:r>
                  </m:oMath>
                </a14:m>
                <a:endParaRPr lang="en-US" sz="2400" dirty="0"/>
              </a:p>
              <a:p>
                <a:pPr marL="507974" indent="-507974">
                  <a:buFont typeface="Arial" panose="020B0604020202020204" pitchFamily="34" charset="0"/>
                  <a:buChar char="•"/>
                </a:pPr>
                <a:endParaRPr lang="en-US" sz="2400" dirty="0"/>
              </a:p>
              <a:p>
                <a:pPr marL="507974" indent="-507974">
                  <a:buFont typeface="Arial" panose="020B0604020202020204" pitchFamily="34" charset="0"/>
                  <a:buChar char="•"/>
                </a:pPr>
                <a:r>
                  <a:rPr lang="en-US" sz="2400" dirty="0"/>
                  <a:t>Is this a good model? Why or why not?</a:t>
                </a:r>
              </a:p>
              <a:p>
                <a:pPr marL="507974" indent="-507974">
                  <a:buFont typeface="Arial" panose="020B0604020202020204" pitchFamily="34" charset="0"/>
                  <a:buChar char="•"/>
                </a:pPr>
                <a:endParaRPr lang="en-US" sz="2400" dirty="0"/>
              </a:p>
              <a:p>
                <a:pPr marL="507974" indent="-507974">
                  <a:buFont typeface="Arial" panose="020B0604020202020204" pitchFamily="34" charset="0"/>
                  <a:buChar char="•"/>
                </a:pPr>
                <a:r>
                  <a:rPr lang="en-US" sz="2400" dirty="0"/>
                  <a:t>Our parameters affect </a:t>
                </a:r>
                <a:r>
                  <a:rPr lang="en-US" sz="2400" i="1" dirty="0"/>
                  <a:t>all</a:t>
                </a:r>
                <a:r>
                  <a:rPr lang="en-US" sz="2400" dirty="0"/>
                  <a:t> the predictions: changing a parameter to </a:t>
                </a:r>
                <a:r>
                  <a:rPr lang="en-US" sz="2400" i="1" dirty="0"/>
                  <a:t>decrease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2</m:t>
                        </m:r>
                      </m:sub>
                    </m:sSub>
                  </m:oMath>
                </a14:m>
                <a:r>
                  <a:rPr lang="en-US" sz="2400" dirty="0"/>
                  <a:t> may also </a:t>
                </a:r>
                <a:r>
                  <a:rPr lang="en-US" sz="2400" i="1" dirty="0"/>
                  <a:t>increase</a:t>
                </a:r>
                <a:r>
                  <a:rPr lang="en-US" sz="2400" dirty="0"/>
                  <a:t> </a:t>
                </a:r>
                <a14:m>
                  <m:oMath xmlns:m="http://schemas.openxmlformats.org/officeDocument/2006/math">
                    <m:sSub>
                      <m:sSubPr>
                        <m:ctrlPr>
                          <a:rPr lang="en-US" sz="2400" i="1" dirty="0">
                            <a:latin typeface="Cambria Math" panose="02040503050406030204" pitchFamily="18" charset="0"/>
                          </a:rPr>
                        </m:ctrlPr>
                      </m:sSubPr>
                      <m:e>
                        <m:r>
                          <a:rPr lang="en-US" sz="2400" i="1" dirty="0">
                            <a:latin typeface="Cambria Math" panose="02040503050406030204" pitchFamily="18" charset="0"/>
                          </a:rPr>
                          <m:t>𝑦</m:t>
                        </m:r>
                      </m:e>
                      <m:sub>
                        <m:r>
                          <a:rPr lang="en-US" sz="2400" i="1" dirty="0">
                            <a:latin typeface="Cambria Math" panose="02040503050406030204" pitchFamily="18" charset="0"/>
                          </a:rPr>
                          <m:t>3</m:t>
                        </m:r>
                      </m:sub>
                    </m:sSub>
                  </m:oMath>
                </a14:m>
                <a:endParaRPr lang="en-US" sz="2400" dirty="0"/>
              </a:p>
            </p:txBody>
          </p:sp>
        </mc:Choice>
        <mc:Fallback xmlns="">
          <p:sp>
            <p:nvSpPr>
              <p:cNvPr id="10" name="TextBox 9">
                <a:extLst>
                  <a:ext uri="{FF2B5EF4-FFF2-40B4-BE49-F238E27FC236}">
                    <a16:creationId xmlns:a16="http://schemas.microsoft.com/office/drawing/2014/main" id="{3841318D-0C69-1547-94BA-CC5059910725}"/>
                  </a:ext>
                </a:extLst>
              </p:cNvPr>
              <p:cNvSpPr txBox="1">
                <a:spLocks noRot="1" noChangeAspect="1" noMove="1" noResize="1" noEditPoints="1" noAdjustHandles="1" noChangeArrowheads="1" noChangeShapeType="1" noTextEdit="1"/>
              </p:cNvSpPr>
              <p:nvPr/>
            </p:nvSpPr>
            <p:spPr>
              <a:xfrm>
                <a:off x="735108" y="1694113"/>
                <a:ext cx="3935053" cy="4524315"/>
              </a:xfrm>
              <a:prstGeom prst="rect">
                <a:avLst/>
              </a:prstGeom>
              <a:blipFill>
                <a:blip r:embed="rId8"/>
                <a:stretch>
                  <a:fillRect l="-2258" t="-1120" r="-1290" b="-1961"/>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AD74A9C4-BDE4-5849-8F39-25973FB3823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28365559"/>
      </p:ext>
    </p:extLst>
  </p:cSld>
  <p:clrMapOvr>
    <a:masterClrMapping/>
  </p:clrMapOvr>
  <mc:AlternateContent xmlns:mc="http://schemas.openxmlformats.org/markup-compatibility/2006">
    <mc:Choice xmlns:p14="http://schemas.microsoft.com/office/powerpoint/2010/main" Requires="p14">
      <p:transition spd="slow" p14:dur="2000" advTm="60724"/>
    </mc:Choice>
    <mc:Fallback>
      <p:transition spd="slow" advTm="60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39B2B-E09C-2C4A-870E-206E8614A18B}"/>
              </a:ext>
            </a:extLst>
          </p:cNvPr>
          <p:cNvSpPr>
            <a:spLocks noGrp="1"/>
          </p:cNvSpPr>
          <p:nvPr>
            <p:ph type="title"/>
          </p:nvPr>
        </p:nvSpPr>
        <p:spPr>
          <a:xfrm>
            <a:off x="0" y="278936"/>
            <a:ext cx="12192000" cy="1143000"/>
          </a:xfrm>
        </p:spPr>
        <p:txBody>
          <a:bodyPr>
            <a:noAutofit/>
          </a:bodyPr>
          <a:lstStyle/>
          <a:p>
            <a:pPr algn="ctr"/>
            <a:r>
              <a:rPr lang="en-US" sz="3733" dirty="0"/>
              <a:t>With a big enough model, this is no longer true.</a:t>
            </a:r>
          </a:p>
        </p:txBody>
      </p:sp>
      <p:pic>
        <p:nvPicPr>
          <p:cNvPr id="34" name="Picture 33">
            <a:extLst>
              <a:ext uri="{FF2B5EF4-FFF2-40B4-BE49-F238E27FC236}">
                <a16:creationId xmlns:a16="http://schemas.microsoft.com/office/drawing/2014/main" id="{83BEDD96-85BF-7449-B63F-953D36DC0FF2}"/>
              </a:ext>
            </a:extLst>
          </p:cNvPr>
          <p:cNvPicPr>
            <a:picLocks noChangeAspect="1"/>
          </p:cNvPicPr>
          <p:nvPr/>
        </p:nvPicPr>
        <p:blipFill>
          <a:blip r:embed="rId5"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4734618" y="2870715"/>
            <a:ext cx="2911255" cy="2911255"/>
          </a:xfrm>
          <a:prstGeom prst="rect">
            <a:avLst/>
          </a:prstGeom>
        </p:spPr>
      </p:pic>
      <p:pic>
        <p:nvPicPr>
          <p:cNvPr id="35" name="Picture 34">
            <a:extLst>
              <a:ext uri="{FF2B5EF4-FFF2-40B4-BE49-F238E27FC236}">
                <a16:creationId xmlns:a16="http://schemas.microsoft.com/office/drawing/2014/main" id="{2F44DD32-24C4-0345-967A-3FE6C59891F8}"/>
              </a:ext>
            </a:extLst>
          </p:cNvPr>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7031587" y="2870362"/>
            <a:ext cx="2911255" cy="2911255"/>
          </a:xfrm>
          <a:prstGeom prst="rect">
            <a:avLst/>
          </a:prstGeom>
        </p:spPr>
      </p:pic>
      <p:pic>
        <p:nvPicPr>
          <p:cNvPr id="36" name="Picture 35">
            <a:extLst>
              <a:ext uri="{FF2B5EF4-FFF2-40B4-BE49-F238E27FC236}">
                <a16:creationId xmlns:a16="http://schemas.microsoft.com/office/drawing/2014/main" id="{6E6BC822-96D9-1548-907E-FD0BD3F07E15}"/>
              </a:ext>
            </a:extLst>
          </p:cNvPr>
          <p:cNvPicPr>
            <a:picLocks noChangeAspect="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9328555" y="2870363"/>
            <a:ext cx="2911255" cy="2911255"/>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841318D-0C69-1547-94BA-CC5059910725}"/>
                  </a:ext>
                </a:extLst>
              </p:cNvPr>
              <p:cNvSpPr txBox="1"/>
              <p:nvPr/>
            </p:nvSpPr>
            <p:spPr>
              <a:xfrm>
                <a:off x="680908" y="1377149"/>
                <a:ext cx="3935053" cy="4483792"/>
              </a:xfrm>
              <a:prstGeom prst="rect">
                <a:avLst/>
              </a:prstGeom>
              <a:noFill/>
            </p:spPr>
            <p:txBody>
              <a:bodyPr wrap="square" rtlCol="0">
                <a:spAutoFit/>
              </a:bodyPr>
              <a:lstStyle/>
              <a:p>
                <a:pPr marL="380990" indent="-380990">
                  <a:buFont typeface="Arial" panose="020B0604020202020204" pitchFamily="34" charset="0"/>
                  <a:buChar char="•"/>
                </a:pPr>
                <a:r>
                  <a:rPr lang="en-US" sz="2400" i="1" dirty="0"/>
                  <a:t>perfect</a:t>
                </a:r>
                <a:r>
                  <a:rPr lang="en-US" sz="2400" dirty="0"/>
                  <a:t> predictions?</a:t>
                </a:r>
              </a:p>
              <a:p>
                <a:r>
                  <a:rPr lang="en-US" sz="2133" dirty="0"/>
                  <a:t>	</a:t>
                </a:r>
              </a:p>
              <a:p>
                <a:r>
                  <a:rPr lang="en-US" sz="1867" dirty="0"/>
                  <a:t>	predict </a:t>
                </a:r>
                <a14:m>
                  <m:oMath xmlns:m="http://schemas.openxmlformats.org/officeDocument/2006/math">
                    <m:r>
                      <a:rPr lang="en-US" sz="1867" i="1" dirty="0">
                        <a:latin typeface="Cambria Math" panose="02040503050406030204" pitchFamily="18" charset="0"/>
                      </a:rPr>
                      <m:t>𝑝</m:t>
                    </m:r>
                    <m:d>
                      <m:dPr>
                        <m:ctrlPr>
                          <a:rPr lang="en-US" sz="1867" i="1" dirty="0">
                            <a:latin typeface="Cambria Math" panose="02040503050406030204" pitchFamily="18" charset="0"/>
                          </a:rPr>
                        </m:ctrlPr>
                      </m:dPr>
                      <m:e>
                        <m:sSub>
                          <m:sSubPr>
                            <m:ctrlPr>
                              <a:rPr lang="en-US" sz="1867" i="1" dirty="0" err="1">
                                <a:latin typeface="Cambria Math" panose="02040503050406030204" pitchFamily="18" charset="0"/>
                              </a:rPr>
                            </m:ctrlPr>
                          </m:sSubPr>
                          <m:e>
                            <m:r>
                              <a:rPr lang="en-US" sz="1867" i="1" dirty="0" err="1">
                                <a:latin typeface="Cambria Math" panose="02040503050406030204" pitchFamily="18" charset="0"/>
                              </a:rPr>
                              <m:t>𝑦</m:t>
                            </m:r>
                          </m:e>
                          <m:sub>
                            <m:r>
                              <a:rPr lang="en-US" sz="1867" i="1" dirty="0" err="1">
                                <a:latin typeface="Cambria Math" panose="02040503050406030204" pitchFamily="18" charset="0"/>
                              </a:rPr>
                              <m:t>𝑖</m:t>
                            </m:r>
                          </m:sub>
                        </m:sSub>
                      </m:e>
                    </m:d>
                    <m:r>
                      <a:rPr lang="en-US" sz="1867" i="1" dirty="0">
                        <a:latin typeface="Cambria Math" panose="02040503050406030204" pitchFamily="18" charset="0"/>
                      </a:rPr>
                      <m:t>=</m:t>
                    </m:r>
                    <m:sSub>
                      <m:sSubPr>
                        <m:ctrlPr>
                          <a:rPr lang="en-US" sz="1867" i="1" dirty="0">
                            <a:latin typeface="Cambria Math" panose="02040503050406030204" pitchFamily="18" charset="0"/>
                          </a:rPr>
                        </m:ctrlPr>
                      </m:sSubPr>
                      <m:e>
                        <m:r>
                          <a:rPr lang="en-US" sz="1867" i="1" dirty="0">
                            <a:latin typeface="Cambria Math" panose="02040503050406030204" pitchFamily="18" charset="0"/>
                          </a:rPr>
                          <m:t>𝑦</m:t>
                        </m:r>
                      </m:e>
                      <m:sub>
                        <m:r>
                          <a:rPr lang="en-US" sz="1867" i="1" dirty="0">
                            <a:latin typeface="Cambria Math" panose="02040503050406030204" pitchFamily="18" charset="0"/>
                          </a:rPr>
                          <m:t>𝑖</m:t>
                        </m:r>
                      </m:sub>
                    </m:sSub>
                  </m:oMath>
                </a14:m>
                <a:endParaRPr lang="en-US" sz="2400" dirty="0"/>
              </a:p>
              <a:p>
                <a:endParaRPr lang="en-US" sz="2400" dirty="0"/>
              </a:p>
              <a:p>
                <a:pPr marL="380990" indent="-380990">
                  <a:buFont typeface="Arial" panose="020B0604020202020204" pitchFamily="34" charset="0"/>
                  <a:buChar char="•"/>
                </a:pPr>
                <a:r>
                  <a:rPr lang="en-US" sz="2400" dirty="0"/>
                  <a:t>when is this possible?</a:t>
                </a:r>
              </a:p>
              <a:p>
                <a:pPr marL="507974" indent="-507974">
                  <a:buFont typeface="Arial" panose="020B0604020202020204" pitchFamily="34" charset="0"/>
                  <a:buChar char="•"/>
                </a:pPr>
                <a:endParaRPr lang="en-US" sz="2400" dirty="0"/>
              </a:p>
              <a:p>
                <a:pPr marL="1117513" lvl="1" indent="-507974">
                  <a:buFont typeface="Arial" panose="020B0604020202020204" pitchFamily="34" charset="0"/>
                  <a:buChar char="•"/>
                </a:pPr>
                <a:r>
                  <a:rPr lang="en-US" sz="1867" dirty="0"/>
                  <a:t>logistic regression where </a:t>
                </a:r>
                <a14:m>
                  <m:oMath xmlns:m="http://schemas.openxmlformats.org/officeDocument/2006/math">
                    <m:r>
                      <a:rPr lang="en-US" sz="1867" i="1" dirty="0">
                        <a:latin typeface="Cambria Math" panose="02040503050406030204" pitchFamily="18" charset="0"/>
                      </a:rPr>
                      <m:t>𝑃</m:t>
                    </m:r>
                    <m:r>
                      <a:rPr lang="en-US" sz="1867" i="1" dirty="0">
                        <a:latin typeface="Cambria Math" panose="02040503050406030204" pitchFamily="18" charset="0"/>
                      </a:rPr>
                      <m:t>≫</m:t>
                    </m:r>
                    <m:r>
                      <a:rPr lang="en-US" sz="1867" i="1" dirty="0">
                        <a:latin typeface="Cambria Math" panose="02040503050406030204" pitchFamily="18" charset="0"/>
                      </a:rPr>
                      <m:t>𝑁</m:t>
                    </m:r>
                  </m:oMath>
                </a14:m>
                <a:endParaRPr lang="en-US" sz="1867" dirty="0"/>
              </a:p>
              <a:p>
                <a:pPr marL="1117513" lvl="1" indent="-507974">
                  <a:buFont typeface="Arial" panose="020B0604020202020204" pitchFamily="34" charset="0"/>
                  <a:buChar char="•"/>
                </a:pPr>
                <a:endParaRPr lang="en-US" sz="1867" dirty="0"/>
              </a:p>
              <a:p>
                <a:pPr marL="1117513" lvl="1" indent="-507974">
                  <a:buFont typeface="Arial" panose="020B0604020202020204" pitchFamily="34" charset="0"/>
                  <a:buChar char="•"/>
                </a:pPr>
                <a:r>
                  <a:rPr lang="en-US" sz="1867" dirty="0"/>
                  <a:t>MLP with final hidden layer of size </a:t>
                </a:r>
                <a14:m>
                  <m:oMath xmlns:m="http://schemas.openxmlformats.org/officeDocument/2006/math">
                    <m:r>
                      <a:rPr lang="en-US" sz="1867" i="1" dirty="0">
                        <a:latin typeface="Cambria Math" panose="02040503050406030204" pitchFamily="18" charset="0"/>
                      </a:rPr>
                      <m:t>𝑀</m:t>
                    </m:r>
                    <m:r>
                      <a:rPr lang="en-US" sz="1867" i="1" dirty="0">
                        <a:latin typeface="Cambria Math" panose="02040503050406030204" pitchFamily="18" charset="0"/>
                      </a:rPr>
                      <m:t>≫</m:t>
                    </m:r>
                    <m:r>
                      <a:rPr lang="en-US" sz="1867" i="1" dirty="0">
                        <a:latin typeface="Cambria Math" panose="02040503050406030204" pitchFamily="18" charset="0"/>
                      </a:rPr>
                      <m:t>𝑁</m:t>
                    </m:r>
                  </m:oMath>
                </a14:m>
                <a:r>
                  <a:rPr lang="en-US" sz="1867" dirty="0"/>
                  <a:t> </a:t>
                </a:r>
              </a:p>
              <a:p>
                <a:pPr marL="1117513" lvl="1" indent="-507974">
                  <a:buFont typeface="Arial" panose="020B0604020202020204" pitchFamily="34" charset="0"/>
                  <a:buChar char="•"/>
                </a:pPr>
                <a:endParaRPr lang="en-US" sz="1867" dirty="0"/>
              </a:p>
              <a:p>
                <a:pPr marL="1117513" lvl="1" indent="-507974">
                  <a:buFont typeface="Arial" panose="020B0604020202020204" pitchFamily="34" charset="0"/>
                  <a:buChar char="•"/>
                </a:pPr>
                <a:r>
                  <a:rPr lang="en-US" sz="1867" dirty="0"/>
                  <a:t>models with </a:t>
                </a:r>
                <a14:m>
                  <m:oMath xmlns:m="http://schemas.openxmlformats.org/officeDocument/2006/math">
                    <m:r>
                      <a:rPr lang="en-US" sz="1867" i="1" dirty="0">
                        <a:latin typeface="Cambria Math" panose="02040503050406030204" pitchFamily="18" charset="0"/>
                      </a:rPr>
                      <m:t>≫</m:t>
                    </m:r>
                    <m:r>
                      <a:rPr lang="en-US" sz="1867" i="1" dirty="0">
                        <a:latin typeface="Cambria Math" panose="02040503050406030204" pitchFamily="18" charset="0"/>
                      </a:rPr>
                      <m:t>𝑁</m:t>
                    </m:r>
                  </m:oMath>
                </a14:m>
                <a:r>
                  <a:rPr lang="en-US" sz="1867" dirty="0"/>
                  <a:t> parameters</a:t>
                </a:r>
              </a:p>
            </p:txBody>
          </p:sp>
        </mc:Choice>
        <mc:Fallback xmlns="">
          <p:sp>
            <p:nvSpPr>
              <p:cNvPr id="10" name="TextBox 9">
                <a:extLst>
                  <a:ext uri="{FF2B5EF4-FFF2-40B4-BE49-F238E27FC236}">
                    <a16:creationId xmlns:a16="http://schemas.microsoft.com/office/drawing/2014/main" id="{3841318D-0C69-1547-94BA-CC5059910725}"/>
                  </a:ext>
                </a:extLst>
              </p:cNvPr>
              <p:cNvSpPr txBox="1">
                <a:spLocks noRot="1" noChangeAspect="1" noMove="1" noResize="1" noEditPoints="1" noAdjustHandles="1" noChangeArrowheads="1" noChangeShapeType="1" noTextEdit="1"/>
              </p:cNvSpPr>
              <p:nvPr/>
            </p:nvSpPr>
            <p:spPr>
              <a:xfrm>
                <a:off x="680908" y="1377149"/>
                <a:ext cx="3935053" cy="4483792"/>
              </a:xfrm>
              <a:prstGeom prst="rect">
                <a:avLst/>
              </a:prstGeom>
              <a:blipFill>
                <a:blip r:embed="rId6"/>
                <a:stretch>
                  <a:fillRect l="-1929" t="-1130" r="-2572" b="-1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BB12EEE-EC77-AC4D-B543-B324368E2F28}"/>
                  </a:ext>
                </a:extLst>
              </p:cNvPr>
              <p:cNvSpPr txBox="1"/>
              <p:nvPr/>
            </p:nvSpPr>
            <p:spPr>
              <a:xfrm>
                <a:off x="5829648" y="5644985"/>
                <a:ext cx="5491440"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1</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2</m:t>
                        </m:r>
                      </m:sub>
                    </m:sSub>
                  </m:oMath>
                </a14:m>
                <a:r>
                  <a:rPr lang="en-US" sz="3200" dirty="0"/>
                  <a:t>?	x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𝑝</m:t>
                        </m:r>
                      </m:e>
                      <m:sub>
                        <m:r>
                          <a:rPr lang="en-US" sz="3200" i="1">
                            <a:latin typeface="Cambria Math" panose="02040503050406030204" pitchFamily="18" charset="0"/>
                          </a:rPr>
                          <m:t>3</m:t>
                        </m:r>
                      </m:sub>
                    </m:sSub>
                  </m:oMath>
                </a14:m>
                <a:r>
                  <a:rPr lang="en-US" sz="3200" dirty="0"/>
                  <a:t>?</a:t>
                </a:r>
              </a:p>
            </p:txBody>
          </p:sp>
        </mc:Choice>
        <mc:Fallback xmlns="">
          <p:sp>
            <p:nvSpPr>
              <p:cNvPr id="11" name="TextBox 10">
                <a:extLst>
                  <a:ext uri="{FF2B5EF4-FFF2-40B4-BE49-F238E27FC236}">
                    <a16:creationId xmlns:a16="http://schemas.microsoft.com/office/drawing/2014/main" id="{2BB12EEE-EC77-AC4D-B543-B324368E2F28}"/>
                  </a:ext>
                </a:extLst>
              </p:cNvPr>
              <p:cNvSpPr txBox="1">
                <a:spLocks noRot="1" noChangeAspect="1" noMove="1" noResize="1" noEditPoints="1" noAdjustHandles="1" noChangeArrowheads="1" noChangeShapeType="1" noTextEdit="1"/>
              </p:cNvSpPr>
              <p:nvPr/>
            </p:nvSpPr>
            <p:spPr>
              <a:xfrm>
                <a:off x="5829648" y="5644985"/>
                <a:ext cx="5491440" cy="584775"/>
              </a:xfrm>
              <a:prstGeom prst="rect">
                <a:avLst/>
              </a:prstGeom>
              <a:blipFill>
                <a:blip r:embed="rId7"/>
                <a:stretch>
                  <a:fillRect l="-691" t="-12766" r="-1843" b="-319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3738C7-0EE1-A64F-9720-72E78DBC319E}"/>
                  </a:ext>
                </a:extLst>
              </p:cNvPr>
              <p:cNvSpPr txBox="1"/>
              <p:nvPr/>
            </p:nvSpPr>
            <p:spPr>
              <a:xfrm>
                <a:off x="5457303" y="1694113"/>
                <a:ext cx="5970096" cy="584775"/>
              </a:xfrm>
              <a:prstGeom prst="rect">
                <a:avLst/>
              </a:prstGeom>
              <a:noFill/>
            </p:spPr>
            <p:txBody>
              <a:bodyPr wrap="none" rtlCol="0">
                <a:spAutoFit/>
              </a:bodyPr>
              <a:lstStyle/>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1</m:t>
                        </m:r>
                      </m:sub>
                    </m:sSub>
                    <m:r>
                      <a:rPr lang="en-US" sz="3200" i="1">
                        <a:latin typeface="Cambria Math" panose="02040503050406030204" pitchFamily="18" charset="0"/>
                      </a:rPr>
                      <m:t>=1</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2</m:t>
                        </m:r>
                      </m:sub>
                    </m:sSub>
                    <m:r>
                      <a:rPr lang="en-US" sz="3200" i="1">
                        <a:latin typeface="Cambria Math" panose="02040503050406030204" pitchFamily="18" charset="0"/>
                      </a:rPr>
                      <m:t>=0</m:t>
                    </m:r>
                  </m:oMath>
                </a14:m>
                <a:r>
                  <a:rPr lang="en-US" sz="3200" dirty="0"/>
                  <a:t>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𝑦</m:t>
                        </m:r>
                      </m:e>
                      <m:sub>
                        <m:r>
                          <a:rPr lang="en-US" sz="3200" i="1">
                            <a:latin typeface="Cambria Math" panose="02040503050406030204" pitchFamily="18" charset="0"/>
                          </a:rPr>
                          <m:t>3</m:t>
                        </m:r>
                      </m:sub>
                    </m:sSub>
                    <m:r>
                      <a:rPr lang="en-US" sz="3200" i="1">
                        <a:latin typeface="Cambria Math" panose="02040503050406030204" pitchFamily="18" charset="0"/>
                      </a:rPr>
                      <m:t>=0</m:t>
                    </m:r>
                  </m:oMath>
                </a14:m>
                <a:endParaRPr lang="en-US" sz="3200" dirty="0"/>
              </a:p>
            </p:txBody>
          </p:sp>
        </mc:Choice>
        <mc:Fallback xmlns="">
          <p:sp>
            <p:nvSpPr>
              <p:cNvPr id="12" name="TextBox 11">
                <a:extLst>
                  <a:ext uri="{FF2B5EF4-FFF2-40B4-BE49-F238E27FC236}">
                    <a16:creationId xmlns:a16="http://schemas.microsoft.com/office/drawing/2014/main" id="{563738C7-0EE1-A64F-9720-72E78DBC319E}"/>
                  </a:ext>
                </a:extLst>
              </p:cNvPr>
              <p:cNvSpPr txBox="1">
                <a:spLocks noRot="1" noChangeAspect="1" noMove="1" noResize="1" noEditPoints="1" noAdjustHandles="1" noChangeArrowheads="1" noChangeShapeType="1" noTextEdit="1"/>
              </p:cNvSpPr>
              <p:nvPr/>
            </p:nvSpPr>
            <p:spPr>
              <a:xfrm>
                <a:off x="5457303" y="1694113"/>
                <a:ext cx="5970096" cy="584775"/>
              </a:xfrm>
              <a:prstGeom prst="rect">
                <a:avLst/>
              </a:prstGeom>
              <a:blipFill>
                <a:blip r:embed="rId8"/>
                <a:stretch>
                  <a:fillRect l="-847" b="-12766"/>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56414151-8097-9A44-AE4E-56F41ACCD9D6}"/>
              </a:ext>
            </a:extLst>
          </p:cNvPr>
          <p:cNvSpPr txBox="1"/>
          <p:nvPr/>
        </p:nvSpPr>
        <p:spPr>
          <a:xfrm>
            <a:off x="5457304" y="2391441"/>
            <a:ext cx="6264344" cy="584775"/>
          </a:xfrm>
          <a:prstGeom prst="rect">
            <a:avLst/>
          </a:prstGeom>
          <a:noFill/>
        </p:spPr>
        <p:txBody>
          <a:bodyPr wrap="none" rtlCol="0">
            <a:spAutoFit/>
          </a:bodyPr>
          <a:lstStyle/>
          <a:p>
            <a:r>
              <a:rPr lang="en-US" sz="3200" dirty="0"/>
              <a:t> (dies)	   (survives)        (survives)</a:t>
            </a:r>
          </a:p>
        </p:txBody>
      </p:sp>
      <p:pic>
        <p:nvPicPr>
          <p:cNvPr id="3" name="Audio 2">
            <a:hlinkClick r:id="" action="ppaction://media"/>
            <a:extLst>
              <a:ext uri="{FF2B5EF4-FFF2-40B4-BE49-F238E27FC236}">
                <a16:creationId xmlns:a16="http://schemas.microsoft.com/office/drawing/2014/main" id="{ACAEFFEE-7E66-0147-B9FC-5C51E9B93C3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1346963"/>
      </p:ext>
    </p:extLst>
  </p:cSld>
  <p:clrMapOvr>
    <a:masterClrMapping/>
  </p:clrMapOvr>
  <mc:AlternateContent xmlns:mc="http://schemas.openxmlformats.org/markup-compatibility/2006">
    <mc:Choice xmlns:p14="http://schemas.microsoft.com/office/powerpoint/2010/main" Requires="p14">
      <p:transition spd="slow" p14:dur="2000" advTm="58019"/>
    </mc:Choice>
    <mc:Fallback>
      <p:transition spd="slow" advTm="58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15ED-205A-BB4F-86E2-4BDA73F28C0F}"/>
              </a:ext>
            </a:extLst>
          </p:cNvPr>
          <p:cNvSpPr>
            <a:spLocks noGrp="1"/>
          </p:cNvSpPr>
          <p:nvPr>
            <p:ph type="title"/>
          </p:nvPr>
        </p:nvSpPr>
        <p:spPr>
          <a:xfrm>
            <a:off x="0" y="365029"/>
            <a:ext cx="12192000" cy="799947"/>
          </a:xfrm>
        </p:spPr>
        <p:txBody>
          <a:bodyPr>
            <a:normAutofit/>
          </a:bodyPr>
          <a:lstStyle/>
          <a:p>
            <a:pPr algn="ctr"/>
            <a:r>
              <a:rPr lang="en-US" sz="4267" dirty="0"/>
              <a:t>We like flexible, non-linear decision boundaries…</a:t>
            </a:r>
          </a:p>
        </p:txBody>
      </p:sp>
      <p:pic>
        <p:nvPicPr>
          <p:cNvPr id="6" name="Content Placeholder 5">
            <a:extLst>
              <a:ext uri="{FF2B5EF4-FFF2-40B4-BE49-F238E27FC236}">
                <a16:creationId xmlns:a16="http://schemas.microsoft.com/office/drawing/2014/main" id="{D7487844-90CB-A14A-8CD0-A155B511B18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59079" y="1164976"/>
            <a:ext cx="5273843" cy="5273843"/>
          </a:xfrm>
          <a:prstGeom prst="rect">
            <a:avLst/>
          </a:prstGeom>
        </p:spPr>
      </p:pic>
      <p:pic>
        <p:nvPicPr>
          <p:cNvPr id="3" name="Audio 2">
            <a:hlinkClick r:id="" action="ppaction://media"/>
            <a:extLst>
              <a:ext uri="{FF2B5EF4-FFF2-40B4-BE49-F238E27FC236}">
                <a16:creationId xmlns:a16="http://schemas.microsoft.com/office/drawing/2014/main" id="{C73B23E3-5860-0042-B20F-B7CF9EF118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04276409"/>
      </p:ext>
    </p:extLst>
  </p:cSld>
  <p:clrMapOvr>
    <a:masterClrMapping/>
  </p:clrMapOvr>
  <mc:AlternateContent xmlns:mc="http://schemas.openxmlformats.org/markup-compatibility/2006">
    <mc:Choice xmlns:p14="http://schemas.microsoft.com/office/powerpoint/2010/main" Requires="p14">
      <p:transition spd="slow" p14:dur="2000" advTm="37922"/>
    </mc:Choice>
    <mc:Fallback>
      <p:transition spd="slow" advTm="37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24" y="205845"/>
            <a:ext cx="11622553" cy="1143000"/>
          </a:xfrm>
        </p:spPr>
        <p:txBody>
          <a:bodyPr>
            <a:noAutofit/>
          </a:bodyPr>
          <a:lstStyle/>
          <a:p>
            <a:r>
              <a:rPr lang="en-US" sz="3733" dirty="0"/>
              <a:t>But when we start making our decision boundary arbitrarily complex to `fit’ the training set… this is overfitting</a:t>
            </a:r>
            <a:endParaRPr lang="en-US" sz="1867" dirty="0"/>
          </a:p>
        </p:txBody>
      </p:sp>
      <p:pic>
        <p:nvPicPr>
          <p:cNvPr id="3" name="Picture 2"/>
          <p:cNvPicPr>
            <a:picLocks noChangeAspect="1"/>
          </p:cNvPicPr>
          <p:nvPr/>
        </p:nvPicPr>
        <p:blipFill>
          <a:blip r:embed="rId5"/>
          <a:stretch>
            <a:fillRect/>
          </a:stretch>
        </p:blipFill>
        <p:spPr>
          <a:xfrm>
            <a:off x="640259" y="1865376"/>
            <a:ext cx="4325112" cy="4325112"/>
          </a:xfrm>
          <a:prstGeom prst="rect">
            <a:avLst/>
          </a:prstGeom>
        </p:spPr>
      </p:pic>
      <p:sp>
        <p:nvSpPr>
          <p:cNvPr id="4" name="TextBox 3"/>
          <p:cNvSpPr txBox="1"/>
          <p:nvPr/>
        </p:nvSpPr>
        <p:spPr>
          <a:xfrm>
            <a:off x="5345320" y="2489049"/>
            <a:ext cx="6265253" cy="3416320"/>
          </a:xfrm>
          <a:prstGeom prst="rect">
            <a:avLst/>
          </a:prstGeom>
          <a:noFill/>
        </p:spPr>
        <p:txBody>
          <a:bodyPr wrap="square" rtlCol="0">
            <a:spAutoFit/>
          </a:bodyPr>
          <a:lstStyle/>
          <a:p>
            <a:r>
              <a:rPr lang="en-US" sz="2400" dirty="0">
                <a:solidFill>
                  <a:srgbClr val="14B214"/>
                </a:solidFill>
              </a:rPr>
              <a:t>Green boundary:</a:t>
            </a:r>
          </a:p>
          <a:p>
            <a:pPr marL="342891" indent="-342891">
              <a:buFontTx/>
              <a:buChar char="-"/>
            </a:pPr>
            <a:r>
              <a:rPr lang="en-US" sz="2400" dirty="0">
                <a:solidFill>
                  <a:srgbClr val="14B214"/>
                </a:solidFill>
              </a:rPr>
              <a:t>Correct predictions for </a:t>
            </a:r>
            <a:r>
              <a:rPr lang="en-US" sz="2400" i="1" dirty="0">
                <a:solidFill>
                  <a:srgbClr val="14B214"/>
                </a:solidFill>
              </a:rPr>
              <a:t>all</a:t>
            </a:r>
            <a:r>
              <a:rPr lang="en-US" sz="2400" dirty="0">
                <a:solidFill>
                  <a:srgbClr val="14B214"/>
                </a:solidFill>
              </a:rPr>
              <a:t> training data</a:t>
            </a:r>
          </a:p>
          <a:p>
            <a:pPr marL="342891" indent="-342891">
              <a:buFontTx/>
              <a:buChar char="-"/>
            </a:pPr>
            <a:r>
              <a:rPr lang="en-US" sz="2400" dirty="0">
                <a:solidFill>
                  <a:srgbClr val="14B214"/>
                </a:solidFill>
              </a:rPr>
              <a:t>Very likely to be </a:t>
            </a:r>
            <a:r>
              <a:rPr lang="en-US" sz="2400" u="sng" dirty="0">
                <a:solidFill>
                  <a:srgbClr val="14B214"/>
                </a:solidFill>
              </a:rPr>
              <a:t>overfitting</a:t>
            </a:r>
          </a:p>
          <a:p>
            <a:endParaRPr lang="en-US" sz="2400" dirty="0"/>
          </a:p>
          <a:p>
            <a:r>
              <a:rPr lang="en-US" sz="2400" dirty="0"/>
              <a:t>Black boundary:</a:t>
            </a:r>
          </a:p>
          <a:p>
            <a:pPr marL="342891" indent="-342891">
              <a:buFontTx/>
              <a:buChar char="-"/>
            </a:pPr>
            <a:r>
              <a:rPr lang="en-US" sz="2400" dirty="0"/>
              <a:t>Balance between fit and model complexity</a:t>
            </a:r>
          </a:p>
          <a:p>
            <a:pPr marL="342891" indent="-342891">
              <a:buFontTx/>
              <a:buChar char="-"/>
            </a:pPr>
            <a:endParaRPr lang="en-US" sz="2400" dirty="0"/>
          </a:p>
          <a:p>
            <a:pPr lvl="1"/>
            <a:r>
              <a:rPr lang="en-US" sz="2400" dirty="0">
                <a:solidFill>
                  <a:schemeClr val="tx2"/>
                </a:solidFill>
              </a:rPr>
              <a:t>-&gt; The black boundary is likely to perform better on new data</a:t>
            </a:r>
          </a:p>
        </p:txBody>
      </p:sp>
      <p:sp>
        <p:nvSpPr>
          <p:cNvPr id="5" name="Rectangle 4"/>
          <p:cNvSpPr/>
          <p:nvPr/>
        </p:nvSpPr>
        <p:spPr>
          <a:xfrm>
            <a:off x="0" y="6190490"/>
            <a:ext cx="6096000" cy="261610"/>
          </a:xfrm>
          <a:prstGeom prst="rect">
            <a:avLst/>
          </a:prstGeom>
        </p:spPr>
        <p:txBody>
          <a:bodyPr>
            <a:spAutoFit/>
          </a:bodyPr>
          <a:lstStyle/>
          <a:p>
            <a:r>
              <a:rPr lang="en-US" sz="1100" dirty="0"/>
              <a:t>By </a:t>
            </a:r>
            <a:r>
              <a:rPr lang="en-US" sz="1100" dirty="0" err="1"/>
              <a:t>Chabacano</a:t>
            </a:r>
            <a:r>
              <a:rPr lang="en-US" sz="1100" dirty="0"/>
              <a:t> - Own work, CC BY-SA 4.0, https://commons.wikimedia.org/w/index.php?curid=3610704</a:t>
            </a:r>
          </a:p>
        </p:txBody>
      </p:sp>
      <p:pic>
        <p:nvPicPr>
          <p:cNvPr id="6" name="Audio 5">
            <a:hlinkClick r:id="" action="ppaction://media"/>
            <a:extLst>
              <a:ext uri="{FF2B5EF4-FFF2-40B4-BE49-F238E27FC236}">
                <a16:creationId xmlns:a16="http://schemas.microsoft.com/office/drawing/2014/main" id="{106C1DA9-C453-8841-820F-27B7504C72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15762806"/>
      </p:ext>
    </p:extLst>
  </p:cSld>
  <p:clrMapOvr>
    <a:masterClrMapping/>
  </p:clrMapOvr>
  <mc:AlternateContent xmlns:mc="http://schemas.openxmlformats.org/markup-compatibility/2006">
    <mc:Choice xmlns:p14="http://schemas.microsoft.com/office/powerpoint/2010/main" Requires="p14">
      <p:transition spd="slow" p14:dur="2000" advTm="87124"/>
    </mc:Choice>
    <mc:Fallback>
      <p:transition spd="slow" advTm="87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CD5D2-2600-A94A-88C6-946035EAFFA5}"/>
              </a:ext>
            </a:extLst>
          </p:cNvPr>
          <p:cNvSpPr>
            <a:spLocks noGrp="1"/>
          </p:cNvSpPr>
          <p:nvPr>
            <p:ph type="title"/>
          </p:nvPr>
        </p:nvSpPr>
        <p:spPr/>
        <p:txBody>
          <a:bodyPr/>
          <a:lstStyle/>
          <a:p>
            <a:r>
              <a:rPr lang="en-US" dirty="0"/>
              <a:t>Overfitting</a:t>
            </a:r>
          </a:p>
        </p:txBody>
      </p:sp>
      <p:pic>
        <p:nvPicPr>
          <p:cNvPr id="8" name="Content Placeholder 7">
            <a:extLst>
              <a:ext uri="{FF2B5EF4-FFF2-40B4-BE49-F238E27FC236}">
                <a16:creationId xmlns:a16="http://schemas.microsoft.com/office/drawing/2014/main" id="{AE4F4D41-EF25-594C-8938-7E1D8D98DBC2}"/>
              </a:ext>
            </a:extLst>
          </p:cNvPr>
          <p:cNvPicPr>
            <a:picLocks noGrp="1" noChangeAspect="1"/>
          </p:cNvPicPr>
          <p:nvPr>
            <p:ph idx="1"/>
          </p:nvPr>
        </p:nvPicPr>
        <p:blipFill>
          <a:blip r:embed="rId5"/>
          <a:stretch>
            <a:fillRect/>
          </a:stretch>
        </p:blipFill>
        <p:spPr>
          <a:xfrm>
            <a:off x="5833534" y="988485"/>
            <a:ext cx="4872567" cy="4872567"/>
          </a:xfrm>
        </p:spPr>
      </p:pic>
      <p:sp>
        <p:nvSpPr>
          <p:cNvPr id="4" name="Text Placeholder 3">
            <a:extLst>
              <a:ext uri="{FF2B5EF4-FFF2-40B4-BE49-F238E27FC236}">
                <a16:creationId xmlns:a16="http://schemas.microsoft.com/office/drawing/2014/main" id="{64357CBA-E0B2-4C42-A3F4-ECAFD23C594B}"/>
              </a:ext>
            </a:extLst>
          </p:cNvPr>
          <p:cNvSpPr>
            <a:spLocks noGrp="1"/>
          </p:cNvSpPr>
          <p:nvPr>
            <p:ph type="body" sz="half" idx="2"/>
          </p:nvPr>
        </p:nvSpPr>
        <p:spPr/>
        <p:txBody>
          <a:bodyPr/>
          <a:lstStyle/>
          <a:p>
            <a:r>
              <a:rPr lang="en-US" dirty="0"/>
              <a:t>“Overfitting” happens when the learned model increases complexity to fit the observed training data </a:t>
            </a:r>
            <a:r>
              <a:rPr lang="en-US" i="1" dirty="0"/>
              <a:t>too well</a:t>
            </a:r>
            <a:r>
              <a:rPr lang="en-US" dirty="0"/>
              <a:t> – will not work to predict future data!</a:t>
            </a:r>
          </a:p>
          <a:p>
            <a:endParaRPr lang="en-US" dirty="0"/>
          </a:p>
          <a:p>
            <a:r>
              <a:rPr lang="en-US" dirty="0"/>
              <a:t>What would we want to use to fit these example data points?</a:t>
            </a:r>
          </a:p>
        </p:txBody>
      </p:sp>
      <p:pic>
        <p:nvPicPr>
          <p:cNvPr id="3" name="Audio 2">
            <a:hlinkClick r:id="" action="ppaction://media"/>
            <a:extLst>
              <a:ext uri="{FF2B5EF4-FFF2-40B4-BE49-F238E27FC236}">
                <a16:creationId xmlns:a16="http://schemas.microsoft.com/office/drawing/2014/main" id="{2FECF507-4C58-6249-9B12-C79A3A6D71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3513079"/>
      </p:ext>
    </p:extLst>
  </p:cSld>
  <p:clrMapOvr>
    <a:masterClrMapping/>
  </p:clrMapOvr>
  <mc:AlternateContent xmlns:mc="http://schemas.openxmlformats.org/markup-compatibility/2006">
    <mc:Choice xmlns:p14="http://schemas.microsoft.com/office/powerpoint/2010/main" Requires="p14">
      <p:transition spd="slow" p14:dur="2000" advTm="13256"/>
    </mc:Choice>
    <mc:Fallback>
      <p:transition spd="slow" advTm="1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7622F-EF53-9F4A-A75B-5AE7943BC535}"/>
              </a:ext>
            </a:extLst>
          </p:cNvPr>
          <p:cNvSpPr>
            <a:spLocks noGrp="1"/>
          </p:cNvSpPr>
          <p:nvPr>
            <p:ph type="title"/>
          </p:nvPr>
        </p:nvSpPr>
        <p:spPr>
          <a:xfrm>
            <a:off x="594999" y="326569"/>
            <a:ext cx="11002003" cy="1143000"/>
          </a:xfrm>
        </p:spPr>
        <p:txBody>
          <a:bodyPr>
            <a:noAutofit/>
          </a:bodyPr>
          <a:lstStyle/>
          <a:p>
            <a:r>
              <a:rPr lang="en-US" sz="3200" dirty="0"/>
              <a:t>With a complex enough model, we can typically predict our training labels perfectly.</a:t>
            </a:r>
          </a:p>
        </p:txBody>
      </p:sp>
      <p:pic>
        <p:nvPicPr>
          <p:cNvPr id="6" name="Content Placeholder 5">
            <a:extLst>
              <a:ext uri="{FF2B5EF4-FFF2-40B4-BE49-F238E27FC236}">
                <a16:creationId xmlns:a16="http://schemas.microsoft.com/office/drawing/2014/main" id="{42A5F9A1-E4AF-B04C-8568-14C4C8D2529B}"/>
              </a:ext>
            </a:extLst>
          </p:cNvPr>
          <p:cNvPicPr>
            <a:picLocks noGrp="1" noChangeAspect="1"/>
          </p:cNvPicPr>
          <p:nvPr>
            <p:ph idx="1"/>
          </p:nvPr>
        </p:nvPicPr>
        <p:blipFill>
          <a:blip r:embed="rId5"/>
          <a:stretch>
            <a:fillRect/>
          </a:stretch>
        </p:blipFill>
        <p:spPr>
          <a:xfrm>
            <a:off x="395820" y="2169608"/>
            <a:ext cx="3883177" cy="3883177"/>
          </a:xfrm>
        </p:spPr>
      </p:pic>
      <p:pic>
        <p:nvPicPr>
          <p:cNvPr id="8" name="Picture 7">
            <a:extLst>
              <a:ext uri="{FF2B5EF4-FFF2-40B4-BE49-F238E27FC236}">
                <a16:creationId xmlns:a16="http://schemas.microsoft.com/office/drawing/2014/main" id="{C8B9F886-FD73-AA44-BA79-DB31064FE18C}"/>
              </a:ext>
            </a:extLst>
          </p:cNvPr>
          <p:cNvPicPr>
            <a:picLocks noChangeAspect="1"/>
          </p:cNvPicPr>
          <p:nvPr/>
        </p:nvPicPr>
        <p:blipFill>
          <a:blip r:embed="rId6"/>
          <a:stretch>
            <a:fillRect/>
          </a:stretch>
        </p:blipFill>
        <p:spPr>
          <a:xfrm>
            <a:off x="4154414" y="2169608"/>
            <a:ext cx="3883177" cy="3883177"/>
          </a:xfrm>
          <a:prstGeom prst="rect">
            <a:avLst/>
          </a:prstGeom>
        </p:spPr>
      </p:pic>
      <p:pic>
        <p:nvPicPr>
          <p:cNvPr id="11" name="Picture 10">
            <a:extLst>
              <a:ext uri="{FF2B5EF4-FFF2-40B4-BE49-F238E27FC236}">
                <a16:creationId xmlns:a16="http://schemas.microsoft.com/office/drawing/2014/main" id="{C438EEBD-4F1F-E045-920D-A9DDF710FD83}"/>
              </a:ext>
            </a:extLst>
          </p:cNvPr>
          <p:cNvPicPr>
            <a:picLocks noChangeAspect="1"/>
          </p:cNvPicPr>
          <p:nvPr/>
        </p:nvPicPr>
        <p:blipFill>
          <a:blip r:embed="rId7"/>
          <a:stretch>
            <a:fillRect/>
          </a:stretch>
        </p:blipFill>
        <p:spPr>
          <a:xfrm>
            <a:off x="8028364" y="2190015"/>
            <a:ext cx="3862771" cy="3862771"/>
          </a:xfrm>
          <a:prstGeom prst="rect">
            <a:avLst/>
          </a:prstGeom>
        </p:spPr>
      </p:pic>
      <p:sp>
        <p:nvSpPr>
          <p:cNvPr id="7" name="TextBox 6">
            <a:extLst>
              <a:ext uri="{FF2B5EF4-FFF2-40B4-BE49-F238E27FC236}">
                <a16:creationId xmlns:a16="http://schemas.microsoft.com/office/drawing/2014/main" id="{9CC58C66-F02A-4F45-8FC1-730AE004C38F}"/>
              </a:ext>
            </a:extLst>
          </p:cNvPr>
          <p:cNvSpPr txBox="1"/>
          <p:nvPr/>
        </p:nvSpPr>
        <p:spPr>
          <a:xfrm>
            <a:off x="7939089" y="1983675"/>
            <a:ext cx="4050551" cy="584775"/>
          </a:xfrm>
          <a:prstGeom prst="rect">
            <a:avLst/>
          </a:prstGeom>
          <a:noFill/>
        </p:spPr>
        <p:txBody>
          <a:bodyPr wrap="square" rtlCol="0">
            <a:spAutoFit/>
          </a:bodyPr>
          <a:lstStyle/>
          <a:p>
            <a:pPr algn="ctr"/>
            <a:r>
              <a:rPr lang="en-US" sz="1600" dirty="0"/>
              <a:t>Perfect predictions, </a:t>
            </a:r>
          </a:p>
          <a:p>
            <a:pPr algn="ctr"/>
            <a:r>
              <a:rPr lang="en-US" sz="1600" dirty="0"/>
              <a:t>but unlikely to generalize</a:t>
            </a:r>
          </a:p>
        </p:txBody>
      </p:sp>
      <p:sp>
        <p:nvSpPr>
          <p:cNvPr id="9" name="TextBox 8">
            <a:extLst>
              <a:ext uri="{FF2B5EF4-FFF2-40B4-BE49-F238E27FC236}">
                <a16:creationId xmlns:a16="http://schemas.microsoft.com/office/drawing/2014/main" id="{59260DE1-B284-3846-A976-3F66FC221066}"/>
              </a:ext>
            </a:extLst>
          </p:cNvPr>
          <p:cNvSpPr txBox="1"/>
          <p:nvPr/>
        </p:nvSpPr>
        <p:spPr>
          <a:xfrm>
            <a:off x="312131" y="1983675"/>
            <a:ext cx="4050551" cy="584775"/>
          </a:xfrm>
          <a:prstGeom prst="rect">
            <a:avLst/>
          </a:prstGeom>
          <a:noFill/>
        </p:spPr>
        <p:txBody>
          <a:bodyPr wrap="square" rtlCol="0">
            <a:spAutoFit/>
          </a:bodyPr>
          <a:lstStyle/>
          <a:p>
            <a:pPr algn="ctr"/>
            <a:r>
              <a:rPr lang="en-US" sz="1600" dirty="0"/>
              <a:t>The simpler model is likely </a:t>
            </a:r>
          </a:p>
          <a:p>
            <a:pPr algn="ctr"/>
            <a:r>
              <a:rPr lang="en-US" sz="1600" dirty="0"/>
              <a:t>best with limited data</a:t>
            </a:r>
          </a:p>
        </p:txBody>
      </p:sp>
      <p:sp>
        <p:nvSpPr>
          <p:cNvPr id="10" name="TextBox 9">
            <a:extLst>
              <a:ext uri="{FF2B5EF4-FFF2-40B4-BE49-F238E27FC236}">
                <a16:creationId xmlns:a16="http://schemas.microsoft.com/office/drawing/2014/main" id="{7B79B6B4-2946-DC4B-8DC8-69B1793594B0}"/>
              </a:ext>
            </a:extLst>
          </p:cNvPr>
          <p:cNvSpPr txBox="1"/>
          <p:nvPr/>
        </p:nvSpPr>
        <p:spPr>
          <a:xfrm>
            <a:off x="4070725" y="1983674"/>
            <a:ext cx="4050551" cy="584775"/>
          </a:xfrm>
          <a:prstGeom prst="rect">
            <a:avLst/>
          </a:prstGeom>
          <a:noFill/>
        </p:spPr>
        <p:txBody>
          <a:bodyPr wrap="square" rtlCol="0">
            <a:spAutoFit/>
          </a:bodyPr>
          <a:lstStyle/>
          <a:p>
            <a:pPr algn="ctr"/>
            <a:r>
              <a:rPr lang="en-US" sz="1600" dirty="0"/>
              <a:t>May be justified;</a:t>
            </a:r>
          </a:p>
          <a:p>
            <a:pPr algn="ctr"/>
            <a:r>
              <a:rPr lang="en-US" sz="1600" dirty="0"/>
              <a:t>the validation set will tell us</a:t>
            </a:r>
          </a:p>
        </p:txBody>
      </p:sp>
      <p:pic>
        <p:nvPicPr>
          <p:cNvPr id="4" name="Audio 3">
            <a:hlinkClick r:id="" action="ppaction://media"/>
            <a:extLst>
              <a:ext uri="{FF2B5EF4-FFF2-40B4-BE49-F238E27FC236}">
                <a16:creationId xmlns:a16="http://schemas.microsoft.com/office/drawing/2014/main" id="{4284CE6D-5C5A-4046-AAB9-9FF7C66895D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87243675"/>
      </p:ext>
    </p:extLst>
  </p:cSld>
  <p:clrMapOvr>
    <a:masterClrMapping/>
  </p:clrMapOvr>
  <mc:AlternateContent xmlns:mc="http://schemas.openxmlformats.org/markup-compatibility/2006">
    <mc:Choice xmlns:p14="http://schemas.microsoft.com/office/powerpoint/2010/main" Requires="p14">
      <p:transition spd="slow" p14:dur="2000" advTm="55306"/>
    </mc:Choice>
    <mc:Fallback>
      <p:transition spd="slow" advTm="55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468180" y="1294970"/>
            <a:ext cx="7400393" cy="508179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7C5817-6726-A440-9598-B91F7AF4CED1}"/>
              </a:ext>
            </a:extLst>
          </p:cNvPr>
          <p:cNvSpPr txBox="1"/>
          <p:nvPr/>
        </p:nvSpPr>
        <p:spPr>
          <a:xfrm>
            <a:off x="1465635" y="3558013"/>
            <a:ext cx="1638782" cy="461665"/>
          </a:xfrm>
          <a:prstGeom prst="rect">
            <a:avLst/>
          </a:prstGeom>
          <a:noFill/>
        </p:spPr>
        <p:txBody>
          <a:bodyPr wrap="none" rtlCol="0">
            <a:spAutoFit/>
          </a:bodyPr>
          <a:lstStyle/>
          <a:p>
            <a:r>
              <a:rPr lang="en-US" sz="2400"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998039" y="2128589"/>
            <a:ext cx="3012737" cy="1597274"/>
            <a:chOff x="1610985" y="1500279"/>
            <a:chExt cx="5381787" cy="2756478"/>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93212"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93212" cy="478028"/>
                </a:xfrm>
                <a:prstGeom prst="rect">
                  <a:avLst/>
                </a:prstGeom>
                <a:blipFill>
                  <a:blip r:embed="rId5"/>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18" y="180867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18" y="1808674"/>
                  <a:ext cx="502720" cy="478028"/>
                </a:xfrm>
                <a:prstGeom prst="rect">
                  <a:avLst/>
                </a:prstGeom>
                <a:blipFill>
                  <a:blip r:embed="rId6"/>
                  <a:stretch>
                    <a:fillRect l="-8696"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4"/>
                  <a:ext cx="502720" cy="478028"/>
                </a:xfrm>
                <a:prstGeom prst="rect">
                  <a:avLst/>
                </a:prstGeom>
                <a:blipFill>
                  <a:blip r:embed="rId7"/>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6" y="2525021"/>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6" y="2525021"/>
                  <a:ext cx="502720" cy="478028"/>
                </a:xfrm>
                <a:prstGeom prst="rect">
                  <a:avLst/>
                </a:prstGeom>
                <a:blipFill>
                  <a:blip r:embed="rId8"/>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9"/>
                  <a:ext cx="669234" cy="478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9"/>
                  <a:ext cx="669234" cy="478028"/>
                </a:xfrm>
                <a:prstGeom prst="rect">
                  <a:avLst/>
                </a:prstGeom>
                <a:blipFill>
                  <a:blip r:embed="rId9"/>
                  <a:stretch>
                    <a:fillRect l="-16129" r="-35484"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6125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61250" cy="478028"/>
                </a:xfrm>
                <a:prstGeom prst="rect">
                  <a:avLst/>
                </a:prstGeom>
                <a:blipFill>
                  <a:blip r:embed="rId10"/>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6" y="1500279"/>
                  <a:ext cx="496189"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6" y="1500279"/>
                  <a:ext cx="496189" cy="478028"/>
                </a:xfrm>
                <a:prstGeom prst="rect">
                  <a:avLst/>
                </a:prstGeom>
                <a:blipFill>
                  <a:blip r:embed="rId11"/>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4" y="1840307"/>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4" y="1840307"/>
                  <a:ext cx="505696" cy="478028"/>
                </a:xfrm>
                <a:prstGeom prst="rect">
                  <a:avLst/>
                </a:prstGeom>
                <a:blipFill>
                  <a:blip r:embed="rId12"/>
                  <a:stretch>
                    <a:fillRect l="-16667" r="-41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6"/>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6"/>
                  <a:ext cx="505696" cy="478028"/>
                </a:xfrm>
                <a:prstGeom prst="rect">
                  <a:avLst/>
                </a:prstGeom>
                <a:blipFill>
                  <a:blip r:embed="rId13"/>
                  <a:stretch>
                    <a:fillRect l="-21739" r="-4348" b="-2608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16" cy="478028"/>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4" y="3778729"/>
                  <a:ext cx="56422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4" y="3778729"/>
                  <a:ext cx="564228" cy="478028"/>
                </a:xfrm>
                <a:prstGeom prst="rect">
                  <a:avLst/>
                </a:prstGeom>
                <a:blipFill>
                  <a:blip r:embed="rId14"/>
                  <a:stretch>
                    <a:fillRect l="-15385" r="-3846"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2"/>
                  <a:ext cx="48805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2"/>
                  <a:ext cx="488058" cy="478028"/>
                </a:xfrm>
                <a:prstGeom prst="rect">
                  <a:avLst/>
                </a:prstGeom>
                <a:blipFill>
                  <a:blip r:embed="rId15"/>
                  <a:stretch>
                    <a:fillRect l="-18182" r="-9091" b="-260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616473" y="4696958"/>
                <a:ext cx="700423" cy="307777"/>
              </a:xfrm>
              <a:prstGeom prst="rect">
                <a:avLst/>
              </a:prstGeom>
              <a:noFill/>
            </p:spPr>
            <p:txBody>
              <a:bodyPr wrap="square" lIns="0" tIns="0" rIns="0" bIns="0" rtlCol="0">
                <a:spAutoFit/>
              </a:bodyPr>
              <a:lstStyle/>
              <a:p>
                <a14:m>
                  <m:oMath xmlns:m="http://schemas.openxmlformats.org/officeDocument/2006/math">
                    <m:r>
                      <a:rPr lang="en-US" sz="2000" i="1">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𝑁</m:t>
                        </m:r>
                      </m:sub>
                    </m:sSub>
                    <m:r>
                      <a:rPr lang="en-US" sz="2000" i="1">
                        <a:latin typeface="Cambria Math" panose="02040503050406030204" pitchFamily="18" charset="0"/>
                      </a:rPr>
                      <m:t>)</m:t>
                    </m:r>
                  </m:oMath>
                </a14:m>
                <a:r>
                  <a:rPr lang="en-US" sz="20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616473" y="4696958"/>
                <a:ext cx="700423" cy="307777"/>
              </a:xfrm>
              <a:prstGeom prst="rect">
                <a:avLst/>
              </a:prstGeom>
              <a:blipFill>
                <a:blip r:embed="rId16"/>
                <a:stretch>
                  <a:fillRect l="-16071" r="-116071" b="-30769"/>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1947468" y="4141695"/>
            <a:ext cx="516769" cy="334291"/>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1947468" y="5150908"/>
            <a:ext cx="516769" cy="334291"/>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635596" y="5576440"/>
            <a:ext cx="5122813" cy="461665"/>
          </a:xfrm>
          <a:prstGeom prst="rect">
            <a:avLst/>
          </a:prstGeom>
          <a:noFill/>
        </p:spPr>
        <p:txBody>
          <a:bodyPr wrap="none" rtlCol="0">
            <a:spAutoFit/>
          </a:bodyPr>
          <a:lstStyle/>
          <a:p>
            <a:r>
              <a:rPr lang="en-US" sz="2400"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8705021" y="2126450"/>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8705021" y="2126450"/>
                <a:ext cx="276101"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8698061" y="231406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8698061" y="2314066"/>
                <a:ext cx="281424" cy="276999"/>
              </a:xfrm>
              <a:prstGeom prst="rect">
                <a:avLst/>
              </a:prstGeom>
              <a:blipFill>
                <a:blip r:embed="rId18"/>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8701827" y="253579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8701827" y="2535791"/>
                <a:ext cx="281424" cy="276999"/>
              </a:xfrm>
              <a:prstGeom prst="rect">
                <a:avLst/>
              </a:prstGeom>
              <a:blipFill>
                <a:blip r:embed="rId19"/>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8701637" y="274986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8701637" y="2749867"/>
                <a:ext cx="281424" cy="276999"/>
              </a:xfrm>
              <a:prstGeom prst="rect">
                <a:avLst/>
              </a:prstGeom>
              <a:blipFill>
                <a:blip r:embed="rId20"/>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8585902" y="3304627"/>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8585902" y="3304627"/>
                <a:ext cx="393324" cy="276999"/>
              </a:xfrm>
              <a:prstGeom prst="rect">
                <a:avLst/>
              </a:prstGeom>
              <a:blipFill>
                <a:blip r:embed="rId21"/>
                <a:stretch>
                  <a:fillRect l="-12121" r="-3030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8698062" y="3512579"/>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8698062" y="3512579"/>
                <a:ext cx="314189" cy="276999"/>
              </a:xfrm>
              <a:prstGeom prst="rect">
                <a:avLst/>
              </a:prstGeom>
              <a:blipFill>
                <a:blip r:embed="rId10"/>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11424262" y="2126450"/>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11424262" y="2126450"/>
                <a:ext cx="277768" cy="276999"/>
              </a:xfrm>
              <a:prstGeom prst="rect">
                <a:avLst/>
              </a:prstGeom>
              <a:blipFill>
                <a:blip r:embed="rId22"/>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11417301" y="233331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11417301" y="2333311"/>
                <a:ext cx="283090" cy="276999"/>
              </a:xfrm>
              <a:prstGeom prst="rect">
                <a:avLst/>
              </a:prstGeom>
              <a:blipFill>
                <a:blip r:embed="rId23"/>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11421067" y="253579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11421067" y="2535791"/>
                <a:ext cx="283090" cy="276999"/>
              </a:xfrm>
              <a:prstGeom prst="rect">
                <a:avLst/>
              </a:prstGeom>
              <a:blipFill>
                <a:blip r:embed="rId24"/>
                <a:stretch>
                  <a:fillRect l="-21739" r="-8696"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11417300" y="3512579"/>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11417300" y="3512579"/>
                <a:ext cx="315856" cy="276999"/>
              </a:xfrm>
              <a:prstGeom prst="rect">
                <a:avLst/>
              </a:prstGeom>
              <a:blipFill>
                <a:blip r:embed="rId14"/>
                <a:stretch>
                  <a:fillRect l="-19231" b="-2608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8916715" y="2142629"/>
            <a:ext cx="2770160" cy="1496339"/>
            <a:chOff x="4790193" y="1286884"/>
            <a:chExt cx="2077620"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49" cy="207749"/>
            </a:xfrm>
            <a:prstGeom prst="rect">
              <a:avLst/>
            </a:prstGeom>
            <a:noFill/>
            <a:ln>
              <a:solidFill>
                <a:schemeClr val="accent2"/>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4912"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25"/>
                  <a:stretch>
                    <a:fillRect l="-17391" r="-4348" b="-20833"/>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11413658" y="3241086"/>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11413658" y="3241086"/>
                <a:ext cx="535467" cy="276999"/>
              </a:xfrm>
              <a:prstGeom prst="rect">
                <a:avLst/>
              </a:prstGeom>
              <a:blipFill>
                <a:blip r:embed="rId26"/>
                <a:stretch>
                  <a:fillRect l="-9302" r="-4651" b="-27273"/>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9763843" y="3767958"/>
            <a:ext cx="681212" cy="461665"/>
          </a:xfrm>
          <a:prstGeom prst="rect">
            <a:avLst/>
          </a:prstGeom>
          <a:noFill/>
        </p:spPr>
        <p:txBody>
          <a:bodyPr wrap="none" rtlCol="0">
            <a:spAutoFit/>
          </a:bodyPr>
          <a:lstStyle/>
          <a:p>
            <a:r>
              <a:rPr lang="en-US" sz="2400"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4625513" y="2993901"/>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4625513" y="2993901"/>
                <a:ext cx="276101" cy="276999"/>
              </a:xfrm>
              <a:prstGeom prst="rect">
                <a:avLst/>
              </a:prstGeom>
              <a:blipFill>
                <a:blip r:embed="rId27"/>
                <a:stretch>
                  <a:fillRect l="-13636" r="-9091"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4618553" y="318151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4618553" y="3181517"/>
                <a:ext cx="281424" cy="276999"/>
              </a:xfrm>
              <a:prstGeom prst="rect">
                <a:avLst/>
              </a:prstGeom>
              <a:blipFill>
                <a:blip r:embed="rId28"/>
                <a:stretch>
                  <a:fillRect l="-13043"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4622319" y="3403242"/>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4622319" y="3403242"/>
                <a:ext cx="281424" cy="276999"/>
              </a:xfrm>
              <a:prstGeom prst="rect">
                <a:avLst/>
              </a:prstGeom>
              <a:blipFill>
                <a:blip r:embed="rId29"/>
                <a:stretch>
                  <a:fillRect l="-8696"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4622129" y="3617318"/>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4622129" y="3617318"/>
                <a:ext cx="281424" cy="276999"/>
              </a:xfrm>
              <a:prstGeom prst="rect">
                <a:avLst/>
              </a:prstGeom>
              <a:blipFill>
                <a:blip r:embed="rId30"/>
                <a:stretch>
                  <a:fillRect l="-8696" r="-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4506394" y="4172078"/>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4506394" y="4172078"/>
                <a:ext cx="393324" cy="276999"/>
              </a:xfrm>
              <a:prstGeom prst="rect">
                <a:avLst/>
              </a:prstGeom>
              <a:blipFill>
                <a:blip r:embed="rId31"/>
                <a:stretch>
                  <a:fillRect l="-15625" r="-3125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4618554" y="4380030"/>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4618554" y="4380030"/>
                <a:ext cx="314189" cy="276999"/>
              </a:xfrm>
              <a:prstGeom prst="rect">
                <a:avLst/>
              </a:prstGeom>
              <a:blipFill>
                <a:blip r:embed="rId32"/>
                <a:stretch>
                  <a:fillRect l="-11538" r="-3846"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7344754" y="2993901"/>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7344754" y="2993901"/>
                <a:ext cx="277768" cy="276999"/>
              </a:xfrm>
              <a:prstGeom prst="rect">
                <a:avLst/>
              </a:prstGeom>
              <a:blipFill>
                <a:blip r:embed="rId33"/>
                <a:stretch>
                  <a:fillRect l="-22727" r="-90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7337793" y="320076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7337793" y="3200762"/>
                <a:ext cx="283090" cy="276999"/>
              </a:xfrm>
              <a:prstGeom prst="rect">
                <a:avLst/>
              </a:prstGeom>
              <a:blipFill>
                <a:blip r:embed="rId34"/>
                <a:stretch>
                  <a:fillRect l="-17391" r="-8696"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7341559" y="34032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7341559" y="3403242"/>
                <a:ext cx="283090" cy="276999"/>
              </a:xfrm>
              <a:prstGeom prst="rect">
                <a:avLst/>
              </a:prstGeom>
              <a:blipFill>
                <a:blip r:embed="rId35"/>
                <a:stretch>
                  <a:fillRect l="-16667" r="-41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7337792" y="4380030"/>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7337792" y="4380030"/>
                <a:ext cx="315856" cy="276999"/>
              </a:xfrm>
              <a:prstGeom prst="rect">
                <a:avLst/>
              </a:prstGeom>
              <a:blipFill>
                <a:blip r:embed="rId36"/>
                <a:stretch>
                  <a:fillRect l="-15385" r="-3846" b="-27273"/>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4837207" y="3010080"/>
            <a:ext cx="2770160" cy="1496339"/>
            <a:chOff x="4790193" y="1286884"/>
            <a:chExt cx="2077620"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49" cy="207749"/>
            </a:xfrm>
            <a:prstGeom prst="rect">
              <a:avLst/>
            </a:prstGeom>
            <a:noFill/>
            <a:ln>
              <a:solidFill>
                <a:schemeClr val="accent3"/>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4912"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37"/>
                  <a:stretch>
                    <a:fillRect l="-12500" r="-4167" b="-20833"/>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7334150" y="4108537"/>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7334150" y="4108537"/>
                <a:ext cx="535467" cy="276999"/>
              </a:xfrm>
              <a:prstGeom prst="rect">
                <a:avLst/>
              </a:prstGeom>
              <a:blipFill>
                <a:blip r:embed="rId38"/>
                <a:stretch>
                  <a:fillRect l="-9302" r="-2326" b="-26087"/>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5488813" y="4567813"/>
            <a:ext cx="1434239" cy="461665"/>
          </a:xfrm>
          <a:prstGeom prst="rect">
            <a:avLst/>
          </a:prstGeom>
          <a:noFill/>
        </p:spPr>
        <p:txBody>
          <a:bodyPr wrap="none" rtlCol="0">
            <a:spAutoFit/>
          </a:bodyPr>
          <a:lstStyle/>
          <a:p>
            <a:r>
              <a:rPr lang="en-US" sz="2400"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4444672" y="5105835"/>
            <a:ext cx="516769" cy="334291"/>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4274729" y="2395005"/>
            <a:ext cx="516769" cy="334291"/>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4062470" y="1759825"/>
            <a:ext cx="1858137" cy="461665"/>
          </a:xfrm>
          <a:prstGeom prst="rect">
            <a:avLst/>
          </a:prstGeom>
          <a:noFill/>
        </p:spPr>
        <p:txBody>
          <a:bodyPr wrap="none" rtlCol="0">
            <a:spAutoFit/>
          </a:bodyPr>
          <a:lstStyle/>
          <a:p>
            <a:r>
              <a:rPr lang="en-US" sz="2400"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5984791" y="5673236"/>
            <a:ext cx="2994435" cy="395645"/>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9605341" y="4632238"/>
            <a:ext cx="870369" cy="308623"/>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8979225" y="5447178"/>
            <a:ext cx="2618971" cy="830997"/>
          </a:xfrm>
          <a:prstGeom prst="rect">
            <a:avLst/>
          </a:prstGeom>
          <a:noFill/>
        </p:spPr>
        <p:txBody>
          <a:bodyPr wrap="square" rtlCol="0">
            <a:spAutoFit/>
          </a:bodyPr>
          <a:lstStyle/>
          <a:p>
            <a:r>
              <a:rPr lang="en-US" sz="2400" dirty="0"/>
              <a:t>Final Performance Evaluation</a:t>
            </a:r>
          </a:p>
        </p:txBody>
      </p:sp>
      <p:sp>
        <p:nvSpPr>
          <p:cNvPr id="559" name="Title 1">
            <a:extLst>
              <a:ext uri="{FF2B5EF4-FFF2-40B4-BE49-F238E27FC236}">
                <a16:creationId xmlns:a16="http://schemas.microsoft.com/office/drawing/2014/main" id="{00EFCDE2-19BD-E040-8775-C79D925C02B0}"/>
              </a:ext>
            </a:extLst>
          </p:cNvPr>
          <p:cNvSpPr txBox="1">
            <a:spLocks/>
          </p:cNvSpPr>
          <p:nvPr/>
        </p:nvSpPr>
        <p:spPr>
          <a:xfrm>
            <a:off x="594999" y="217993"/>
            <a:ext cx="11002003" cy="1143000"/>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t>To protect against overfitting, see how well the model performs on previously unseen data.</a:t>
            </a:r>
          </a:p>
        </p:txBody>
      </p:sp>
      <p:pic>
        <p:nvPicPr>
          <p:cNvPr id="558" name="Audio 557">
            <a:hlinkClick r:id="" action="ppaction://media"/>
            <a:extLst>
              <a:ext uri="{FF2B5EF4-FFF2-40B4-BE49-F238E27FC236}">
                <a16:creationId xmlns:a16="http://schemas.microsoft.com/office/drawing/2014/main" id="{2956A4F5-7E20-F041-98E8-AA5DECB16EDA}"/>
              </a:ext>
            </a:extLst>
          </p:cNvPr>
          <p:cNvPicPr>
            <a:picLocks noChangeAspect="1"/>
          </p:cNvPicPr>
          <p:nvPr>
            <a:audioFile r:link="rId2"/>
            <p:extLst>
              <p:ext uri="{DAA4B4D4-6D71-4841-9C94-3DE7FCFB9230}">
                <p14:media xmlns:p14="http://schemas.microsoft.com/office/powerpoint/2010/main" r:embed="rId1"/>
              </p:ext>
            </p:extLst>
          </p:nvPr>
        </p:nvPicPr>
        <p:blipFill>
          <a:blip r:embed="rId3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1174240"/>
      </p:ext>
    </p:extLst>
  </p:cSld>
  <p:clrMapOvr>
    <a:masterClrMapping/>
  </p:clrMapOvr>
  <mc:AlternateContent xmlns:mc="http://schemas.openxmlformats.org/markup-compatibility/2006">
    <mc:Choice xmlns:p14="http://schemas.microsoft.com/office/powerpoint/2010/main" Requires="p14">
      <p:transition spd="slow" p14:dur="2000" advTm="107540"/>
    </mc:Choice>
    <mc:Fallback>
      <p:transition spd="slow" advTm="1075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2DC308-2BB0-1E42-8B80-3B1DE9459388}"/>
              </a:ext>
            </a:extLst>
          </p:cNvPr>
          <p:cNvSpPr>
            <a:spLocks noGrp="1"/>
          </p:cNvSpPr>
          <p:nvPr>
            <p:ph type="title"/>
          </p:nvPr>
        </p:nvSpPr>
        <p:spPr/>
        <p:txBody>
          <a:bodyPr/>
          <a:lstStyle/>
          <a:p>
            <a:r>
              <a:rPr lang="en-US" dirty="0"/>
              <a:t>Early Stopping</a:t>
            </a:r>
          </a:p>
        </p:txBody>
      </p:sp>
      <p:pic>
        <p:nvPicPr>
          <p:cNvPr id="12" name="Content Placeholder 11">
            <a:extLst>
              <a:ext uri="{FF2B5EF4-FFF2-40B4-BE49-F238E27FC236}">
                <a16:creationId xmlns:a16="http://schemas.microsoft.com/office/drawing/2014/main" id="{9D62A5C0-23BD-8945-9AD2-C7C9949DCEE2}"/>
              </a:ext>
            </a:extLst>
          </p:cNvPr>
          <p:cNvPicPr>
            <a:picLocks noGrp="1" noChangeAspect="1"/>
          </p:cNvPicPr>
          <p:nvPr>
            <p:ph idx="1"/>
          </p:nvPr>
        </p:nvPicPr>
        <p:blipFill>
          <a:blip r:embed="rId5"/>
          <a:stretch>
            <a:fillRect/>
          </a:stretch>
        </p:blipFill>
        <p:spPr>
          <a:xfrm>
            <a:off x="5183717" y="1367367"/>
            <a:ext cx="6172200" cy="4114800"/>
          </a:xfrm>
        </p:spPr>
      </p:pic>
      <p:sp>
        <p:nvSpPr>
          <p:cNvPr id="4" name="Text Placeholder 3">
            <a:extLst>
              <a:ext uri="{FF2B5EF4-FFF2-40B4-BE49-F238E27FC236}">
                <a16:creationId xmlns:a16="http://schemas.microsoft.com/office/drawing/2014/main" id="{7C3A4055-FF83-7A4C-AFD9-3D033702D106}"/>
              </a:ext>
            </a:extLst>
          </p:cNvPr>
          <p:cNvSpPr>
            <a:spLocks noGrp="1"/>
          </p:cNvSpPr>
          <p:nvPr>
            <p:ph type="body" sz="half" idx="2"/>
          </p:nvPr>
        </p:nvSpPr>
        <p:spPr>
          <a:xfrm>
            <a:off x="926758" y="2245470"/>
            <a:ext cx="4396671" cy="2886853"/>
          </a:xfrm>
        </p:spPr>
        <p:txBody>
          <a:bodyPr/>
          <a:lstStyle/>
          <a:p>
            <a:pPr marL="380981" indent="-380981">
              <a:buFont typeface="Arial" panose="020B0604020202020204" pitchFamily="34" charset="0"/>
              <a:buChar char="•"/>
            </a:pPr>
            <a:r>
              <a:rPr lang="en-US" dirty="0"/>
              <a:t>During optimization, we can check the validation loss as we go.</a:t>
            </a:r>
          </a:p>
          <a:p>
            <a:endParaRPr lang="en-US" dirty="0"/>
          </a:p>
          <a:p>
            <a:pPr marL="380981" indent="-380981">
              <a:buFont typeface="Arial" panose="020B0604020202020204" pitchFamily="34" charset="0"/>
              <a:buChar char="•"/>
            </a:pPr>
            <a:r>
              <a:rPr lang="en-US" dirty="0"/>
              <a:t>Instead of optimizing to convergence, we can optimize until the </a:t>
            </a:r>
            <a:r>
              <a:rPr lang="en-US" i="1" dirty="0"/>
              <a:t>validation</a:t>
            </a:r>
            <a:r>
              <a:rPr lang="en-US" dirty="0"/>
              <a:t> loss stops improving</a:t>
            </a:r>
          </a:p>
          <a:p>
            <a:pPr marL="990550" lvl="1" indent="-380981">
              <a:buFont typeface="Arial" panose="020B0604020202020204" pitchFamily="34" charset="0"/>
              <a:buChar char="•"/>
            </a:pPr>
            <a:r>
              <a:rPr lang="en-US" dirty="0"/>
              <a:t>Saves computational cost</a:t>
            </a:r>
          </a:p>
          <a:p>
            <a:pPr marL="990550" lvl="1" indent="-380981">
              <a:buFont typeface="Arial" panose="020B0604020202020204" pitchFamily="34" charset="0"/>
              <a:buChar char="•"/>
            </a:pPr>
            <a:r>
              <a:rPr lang="en-US" dirty="0"/>
              <a:t>Performs better on validation (and test) sets</a:t>
            </a:r>
          </a:p>
          <a:p>
            <a:pPr marL="380981" indent="-380981">
              <a:buFont typeface="Arial" panose="020B0604020202020204" pitchFamily="34" charset="0"/>
              <a:buChar char="•"/>
            </a:pPr>
            <a:r>
              <a:rPr lang="en-US" dirty="0"/>
              <a:t>Widely used technique in the field</a:t>
            </a:r>
          </a:p>
        </p:txBody>
      </p:sp>
      <p:cxnSp>
        <p:nvCxnSpPr>
          <p:cNvPr id="5" name="Straight Arrow Connector 4">
            <a:extLst>
              <a:ext uri="{FF2B5EF4-FFF2-40B4-BE49-F238E27FC236}">
                <a16:creationId xmlns:a16="http://schemas.microsoft.com/office/drawing/2014/main" id="{F79CCC22-8B75-064A-BE95-AFCACCE6956D}"/>
              </a:ext>
            </a:extLst>
          </p:cNvPr>
          <p:cNvCxnSpPr/>
          <p:nvPr/>
        </p:nvCxnSpPr>
        <p:spPr>
          <a:xfrm flipV="1">
            <a:off x="9343604" y="4952327"/>
            <a:ext cx="107893" cy="6042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C4D266EB-1164-924C-A2E7-D94C9ECD80DE}"/>
              </a:ext>
            </a:extLst>
          </p:cNvPr>
          <p:cNvSpPr txBox="1"/>
          <p:nvPr/>
        </p:nvSpPr>
        <p:spPr>
          <a:xfrm>
            <a:off x="7403372" y="5633724"/>
            <a:ext cx="3919406" cy="461665"/>
          </a:xfrm>
          <a:prstGeom prst="rect">
            <a:avLst/>
          </a:prstGeom>
          <a:noFill/>
        </p:spPr>
        <p:txBody>
          <a:bodyPr wrap="none" rtlCol="0">
            <a:spAutoFit/>
          </a:bodyPr>
          <a:lstStyle/>
          <a:p>
            <a:r>
              <a:rPr lang="en-US" sz="2400" dirty="0"/>
              <a:t>Training Loss Keeps Improving</a:t>
            </a:r>
          </a:p>
        </p:txBody>
      </p:sp>
      <p:cxnSp>
        <p:nvCxnSpPr>
          <p:cNvPr id="8" name="Straight Arrow Connector 7">
            <a:extLst>
              <a:ext uri="{FF2B5EF4-FFF2-40B4-BE49-F238E27FC236}">
                <a16:creationId xmlns:a16="http://schemas.microsoft.com/office/drawing/2014/main" id="{707F3184-6298-DA4C-A91B-2B1010573450}"/>
              </a:ext>
            </a:extLst>
          </p:cNvPr>
          <p:cNvCxnSpPr>
            <a:cxnSpLocks/>
          </p:cNvCxnSpPr>
          <p:nvPr/>
        </p:nvCxnSpPr>
        <p:spPr>
          <a:xfrm>
            <a:off x="8383349" y="3301552"/>
            <a:ext cx="0" cy="1132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41CF2CFF-D294-8E45-9607-9DF23CEF4C42}"/>
              </a:ext>
            </a:extLst>
          </p:cNvPr>
          <p:cNvSpPr/>
          <p:nvPr/>
        </p:nvSpPr>
        <p:spPr>
          <a:xfrm>
            <a:off x="6928641" y="2401182"/>
            <a:ext cx="3688111" cy="830997"/>
          </a:xfrm>
          <a:prstGeom prst="rect">
            <a:avLst/>
          </a:prstGeom>
        </p:spPr>
        <p:txBody>
          <a:bodyPr wrap="square">
            <a:spAutoFit/>
          </a:bodyPr>
          <a:lstStyle/>
          <a:p>
            <a:r>
              <a:rPr lang="en-US" sz="2400" dirty="0"/>
              <a:t>Best Validation (and Generalization) Here</a:t>
            </a:r>
          </a:p>
        </p:txBody>
      </p:sp>
      <p:pic>
        <p:nvPicPr>
          <p:cNvPr id="3" name="Audio 2">
            <a:hlinkClick r:id="" action="ppaction://media"/>
            <a:extLst>
              <a:ext uri="{FF2B5EF4-FFF2-40B4-BE49-F238E27FC236}">
                <a16:creationId xmlns:a16="http://schemas.microsoft.com/office/drawing/2014/main" id="{95921536-B4FA-394A-A27E-DA13A53E6B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699406482"/>
      </p:ext>
    </p:extLst>
  </p:cSld>
  <p:clrMapOvr>
    <a:masterClrMapping/>
  </p:clrMapOvr>
  <mc:AlternateContent xmlns:mc="http://schemas.openxmlformats.org/markup-compatibility/2006">
    <mc:Choice xmlns:p14="http://schemas.microsoft.com/office/powerpoint/2010/main" Requires="p14">
      <p:transition spd="slow" p14:dur="2000" advTm="39249"/>
    </mc:Choice>
    <mc:Fallback>
      <p:transition spd="slow" advTm="392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1993</Words>
  <Application>Microsoft Macintosh PowerPoint</Application>
  <PresentationFormat>Widescreen</PresentationFormat>
  <Paragraphs>212</Paragraphs>
  <Slides>10</Slides>
  <Notes>10</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Cambria Math</vt:lpstr>
      <vt:lpstr>Office Theme</vt:lpstr>
      <vt:lpstr>Overfitting </vt:lpstr>
      <vt:lpstr>Recall: improving one prediction may worsen another</vt:lpstr>
      <vt:lpstr>With a big enough model, this is no longer true.</vt:lpstr>
      <vt:lpstr>We like flexible, non-linear decision boundaries…</vt:lpstr>
      <vt:lpstr>But when we start making our decision boundary arbitrarily complex to `fit’ the training set… this is overfitting</vt:lpstr>
      <vt:lpstr>Overfitting</vt:lpstr>
      <vt:lpstr>With a complex enough model, we can typically predict our training labels perfectly.</vt:lpstr>
      <vt:lpstr>PowerPoint Presentation</vt:lpstr>
      <vt:lpstr>Early Stopping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5</cp:revision>
  <dcterms:created xsi:type="dcterms:W3CDTF">2021-09-24T23:24:21Z</dcterms:created>
  <dcterms:modified xsi:type="dcterms:W3CDTF">2021-09-29T04:33:05Z</dcterms:modified>
</cp:coreProperties>
</file>